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0" r:id="rId1"/>
    <p:sldMasterId id="2147483685" r:id="rId2"/>
    <p:sldMasterId id="2147483686" r:id="rId3"/>
    <p:sldMasterId id="2147483687" r:id="rId4"/>
    <p:sldMasterId id="2147483688" r:id="rId5"/>
  </p:sldMasterIdLst>
  <p:notesMasterIdLst>
    <p:notesMasterId r:id="rId47"/>
  </p:notesMasterIdLst>
  <p:sldIdLst>
    <p:sldId id="773" r:id="rId6"/>
    <p:sldId id="774" r:id="rId7"/>
    <p:sldId id="776" r:id="rId8"/>
    <p:sldId id="809" r:id="rId9"/>
    <p:sldId id="846" r:id="rId10"/>
    <p:sldId id="810" r:id="rId11"/>
    <p:sldId id="811" r:id="rId12"/>
    <p:sldId id="812" r:id="rId13"/>
    <p:sldId id="813" r:id="rId14"/>
    <p:sldId id="777" r:id="rId15"/>
    <p:sldId id="814" r:id="rId16"/>
    <p:sldId id="816" r:id="rId17"/>
    <p:sldId id="817" r:id="rId18"/>
    <p:sldId id="818" r:id="rId19"/>
    <p:sldId id="820" r:id="rId20"/>
    <p:sldId id="819" r:id="rId21"/>
    <p:sldId id="847" r:id="rId22"/>
    <p:sldId id="827" r:id="rId23"/>
    <p:sldId id="822" r:id="rId24"/>
    <p:sldId id="823" r:id="rId25"/>
    <p:sldId id="824" r:id="rId26"/>
    <p:sldId id="825" r:id="rId27"/>
    <p:sldId id="826" r:id="rId28"/>
    <p:sldId id="828" r:id="rId29"/>
    <p:sldId id="829" r:id="rId30"/>
    <p:sldId id="830" r:id="rId31"/>
    <p:sldId id="831" r:id="rId32"/>
    <p:sldId id="832" r:id="rId33"/>
    <p:sldId id="833" r:id="rId34"/>
    <p:sldId id="848" r:id="rId35"/>
    <p:sldId id="835" r:id="rId36"/>
    <p:sldId id="836" r:id="rId37"/>
    <p:sldId id="837" r:id="rId38"/>
    <p:sldId id="838" r:id="rId39"/>
    <p:sldId id="849" r:id="rId40"/>
    <p:sldId id="841" r:id="rId41"/>
    <p:sldId id="842" r:id="rId42"/>
    <p:sldId id="843" r:id="rId43"/>
    <p:sldId id="844" r:id="rId44"/>
    <p:sldId id="845" r:id="rId45"/>
    <p:sldId id="800" r:id="rId4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4" pos="5465" userDrawn="1">
          <p15:clr>
            <a:srgbClr val="A4A3A4"/>
          </p15:clr>
        </p15:guide>
        <p15:guide id="5" pos="249" userDrawn="1">
          <p15:clr>
            <a:srgbClr val="A4A3A4"/>
          </p15:clr>
        </p15:guide>
        <p15:guide id="6" orient="horz" pos="845" userDrawn="1">
          <p15:clr>
            <a:srgbClr val="A4A3A4"/>
          </p15:clr>
        </p15:guide>
        <p15:guide id="7" pos="612" userDrawn="1">
          <p15:clr>
            <a:srgbClr val="A4A3A4"/>
          </p15:clr>
        </p15:guide>
        <p15:guide id="8" orient="horz" pos="6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95759"/>
    <a:srgbClr val="006BBC"/>
    <a:srgbClr val="004C54"/>
    <a:srgbClr val="FDE673"/>
    <a:srgbClr val="F8F8F8"/>
    <a:srgbClr val="EAEAEA"/>
    <a:srgbClr val="DDDDDD"/>
    <a:srgbClr val="0DC2D5"/>
    <a:srgbClr val="17DCF1"/>
    <a:srgbClr val="12D0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079" autoAdjust="0"/>
  </p:normalViewPr>
  <p:slideViewPr>
    <p:cSldViewPr snapToObjects="1">
      <p:cViewPr>
        <p:scale>
          <a:sx n="66" d="100"/>
          <a:sy n="66" d="100"/>
        </p:scale>
        <p:origin x="1862" y="403"/>
      </p:cViewPr>
      <p:guideLst>
        <p:guide orient="horz" pos="4020"/>
        <p:guide pos="2880"/>
        <p:guide pos="5465"/>
        <p:guide pos="249"/>
        <p:guide orient="horz" pos="845"/>
        <p:guide pos="612"/>
        <p:guide orient="horz" pos="6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95F562C6-D8B0-4095-A25E-D9CE9D7EFE15}" type="datetimeFigureOut">
              <a:rPr lang="zh-CN" altLang="en-US"/>
              <a:pPr>
                <a:defRPr/>
              </a:pPr>
              <a:t>2023/3/10</a:t>
            </a:fld>
            <a:endParaRPr lang="en-US"/>
          </a:p>
        </p:txBody>
      </p:sp>
      <p:sp>
        <p:nvSpPr>
          <p:cNvPr id="36868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15CCFDF2-94A1-4937-AF51-3EDE4104F6F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55422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CFDF2-94A1-4937-AF51-3EDE4104F6FF}" type="slidenum">
              <a:rPr lang="zh-CN" altLang="en-US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339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CFDF2-94A1-4937-AF51-3EDE4104F6FF}" type="slidenum">
              <a:rPr lang="zh-CN" altLang="en-US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0997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CFDF2-94A1-4937-AF51-3EDE4104F6FF}" type="slidenum">
              <a:rPr lang="zh-CN" altLang="en-US" smtClean="0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4971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CFDF2-94A1-4937-AF51-3EDE4104F6FF}" type="slidenum">
              <a:rPr lang="zh-CN" altLang="en-US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4317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CFDF2-94A1-4937-AF51-3EDE4104F6FF}" type="slidenum">
              <a:rPr lang="zh-CN" altLang="en-US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7120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CFDF2-94A1-4937-AF51-3EDE4104F6FF}" type="slidenum">
              <a:rPr lang="zh-CN" altLang="en-US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6554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CFDF2-94A1-4937-AF51-3EDE4104F6FF}" type="slidenum">
              <a:rPr lang="zh-CN" altLang="en-US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129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CFDF2-94A1-4937-AF51-3EDE4104F6FF}" type="slidenum">
              <a:rPr lang="zh-CN" altLang="en-US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056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CFDF2-94A1-4937-AF51-3EDE4104F6FF}" type="slidenum">
              <a:rPr lang="zh-CN" altLang="en-US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7136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CFDF2-94A1-4937-AF51-3EDE4104F6FF}" type="slidenum">
              <a:rPr lang="zh-CN" altLang="en-US" smtClean="0"/>
              <a:pPr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085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CFDF2-94A1-4937-AF51-3EDE4104F6FF}" type="slidenum">
              <a:rPr lang="zh-CN" altLang="en-US" smtClean="0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928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533" y="2130428"/>
            <a:ext cx="7772936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065" y="3886200"/>
            <a:ext cx="640187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93641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9735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0383" y="908050"/>
            <a:ext cx="2056597" cy="5218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023" y="908050"/>
            <a:ext cx="6059105" cy="52181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792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533" y="2130428"/>
            <a:ext cx="7772936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065" y="3886200"/>
            <a:ext cx="640187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58348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1221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429" y="4406903"/>
            <a:ext cx="7771745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429" y="2906713"/>
            <a:ext cx="7771745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8295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021" y="1600203"/>
            <a:ext cx="4057256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8534" y="1600203"/>
            <a:ext cx="4058446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5817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022" y="274638"/>
            <a:ext cx="822995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023" y="1535113"/>
            <a:ext cx="4040594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023" y="2174875"/>
            <a:ext cx="4040594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196" y="1535113"/>
            <a:ext cx="4041784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196" y="2174875"/>
            <a:ext cx="4041784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6756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975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29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022" y="273050"/>
            <a:ext cx="300872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242" y="273053"/>
            <a:ext cx="5111738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022" y="1435103"/>
            <a:ext cx="300872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19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6011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382" y="4800600"/>
            <a:ext cx="5486638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382" y="612775"/>
            <a:ext cx="5486638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382" y="5367338"/>
            <a:ext cx="5486638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1527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4379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0383" y="908050"/>
            <a:ext cx="2056597" cy="5218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023" y="908050"/>
            <a:ext cx="6059105" cy="52181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0098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533" y="2130428"/>
            <a:ext cx="7772936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065" y="3886200"/>
            <a:ext cx="640187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4416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9040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429" y="4406903"/>
            <a:ext cx="7771745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429" y="2906713"/>
            <a:ext cx="7771745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1218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021" y="1600203"/>
            <a:ext cx="4057256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8534" y="1600203"/>
            <a:ext cx="4058446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4806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022" y="274638"/>
            <a:ext cx="822995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023" y="1535113"/>
            <a:ext cx="4040594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023" y="2174875"/>
            <a:ext cx="4040594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196" y="1535113"/>
            <a:ext cx="4041784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196" y="2174875"/>
            <a:ext cx="4041784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2254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3283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575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429" y="4406903"/>
            <a:ext cx="7771745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429" y="2906713"/>
            <a:ext cx="7771745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7986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022" y="273050"/>
            <a:ext cx="300872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242" y="273053"/>
            <a:ext cx="5111738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022" y="1435103"/>
            <a:ext cx="300872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2927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382" y="4800600"/>
            <a:ext cx="5486638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382" y="612775"/>
            <a:ext cx="5486638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382" y="5367338"/>
            <a:ext cx="5486638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1991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6582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0383" y="908050"/>
            <a:ext cx="2056597" cy="5218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023" y="908050"/>
            <a:ext cx="6059105" cy="52181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6107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533" y="2130428"/>
            <a:ext cx="7772936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065" y="3886200"/>
            <a:ext cx="640187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53694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4609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429" y="4406903"/>
            <a:ext cx="7771745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429" y="2906713"/>
            <a:ext cx="7771745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6034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021" y="1600203"/>
            <a:ext cx="4057256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8534" y="1600203"/>
            <a:ext cx="4058446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6539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022" y="274638"/>
            <a:ext cx="822995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023" y="1535113"/>
            <a:ext cx="4040594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023" y="2174875"/>
            <a:ext cx="4040594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196" y="1535113"/>
            <a:ext cx="4041784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196" y="2174875"/>
            <a:ext cx="4041784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5653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1541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021" y="1600203"/>
            <a:ext cx="4057256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8534" y="1600203"/>
            <a:ext cx="4058446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7865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93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022" y="273050"/>
            <a:ext cx="300872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242" y="273053"/>
            <a:ext cx="5111738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022" y="1435103"/>
            <a:ext cx="300872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6979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382" y="4800600"/>
            <a:ext cx="5486638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382" y="612775"/>
            <a:ext cx="5486638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382" y="5367338"/>
            <a:ext cx="5486638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6941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6728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0383" y="908050"/>
            <a:ext cx="2056597" cy="5218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023" y="908050"/>
            <a:ext cx="6059105" cy="52181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8928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533" y="2130428"/>
            <a:ext cx="7772936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065" y="3886200"/>
            <a:ext cx="640187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49015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5101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429" y="4406903"/>
            <a:ext cx="7771745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429" y="2906713"/>
            <a:ext cx="7771745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6254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021" y="1600203"/>
            <a:ext cx="4057256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8534" y="1600203"/>
            <a:ext cx="4058446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4151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022" y="274638"/>
            <a:ext cx="822995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023" y="1535113"/>
            <a:ext cx="4040594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023" y="2174875"/>
            <a:ext cx="4040594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196" y="1535113"/>
            <a:ext cx="4041784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196" y="2174875"/>
            <a:ext cx="4041784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5328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022" y="274638"/>
            <a:ext cx="822995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023" y="1535113"/>
            <a:ext cx="4040594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023" y="2174875"/>
            <a:ext cx="4040594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196" y="1535113"/>
            <a:ext cx="4041784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196" y="2174875"/>
            <a:ext cx="4041784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9848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633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599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022" y="273050"/>
            <a:ext cx="300872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242" y="273053"/>
            <a:ext cx="5111738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022" y="1435103"/>
            <a:ext cx="300872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0488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382" y="4800600"/>
            <a:ext cx="5486638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382" y="612775"/>
            <a:ext cx="5486638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382" y="5367338"/>
            <a:ext cx="5486638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609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2611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0383" y="908050"/>
            <a:ext cx="2056597" cy="5218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023" y="908050"/>
            <a:ext cx="6059105" cy="52181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3221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9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51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022" y="273050"/>
            <a:ext cx="300872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242" y="273053"/>
            <a:ext cx="5111738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022" y="1435103"/>
            <a:ext cx="300872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5848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382" y="4800600"/>
            <a:ext cx="5486638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382" y="612775"/>
            <a:ext cx="5486638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382" y="5367338"/>
            <a:ext cx="5486638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5938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18" Type="http://schemas.openxmlformats.org/officeDocument/2006/relationships/image" Target="../media/image8.png"/><Relationship Id="rId26" Type="http://schemas.openxmlformats.org/officeDocument/2006/relationships/image" Target="../media/image16.png"/><Relationship Id="rId3" Type="http://schemas.openxmlformats.org/officeDocument/2006/relationships/slideLayout" Target="../slideLayouts/slideLayout47.xml"/><Relationship Id="rId21" Type="http://schemas.openxmlformats.org/officeDocument/2006/relationships/image" Target="../media/image11.png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17" Type="http://schemas.openxmlformats.org/officeDocument/2006/relationships/image" Target="../media/image7.png"/><Relationship Id="rId25" Type="http://schemas.openxmlformats.org/officeDocument/2006/relationships/image" Target="../media/image15.png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image" Target="../media/image14.png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10" Type="http://schemas.openxmlformats.org/officeDocument/2006/relationships/slideLayout" Target="../slideLayouts/slideLayout54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4.png"/><Relationship Id="rId22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022" y="908050"/>
            <a:ext cx="822995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022" y="1600203"/>
            <a:ext cx="822995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1500">
          <a:solidFill>
            <a:schemeClr val="accent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accent1"/>
          </a:solidFill>
          <a:latin typeface="+mn-lt"/>
          <a:ea typeface="仿宋_GB2312" pitchFamily="1" charset="-122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宋体" pitchFamily="2" charset="-122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宋体" pitchFamily="2" charset="-122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022" y="908050"/>
            <a:ext cx="822995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022" y="1600203"/>
            <a:ext cx="822995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1500">
          <a:solidFill>
            <a:schemeClr val="accent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accent1"/>
          </a:solidFill>
          <a:latin typeface="+mn-lt"/>
          <a:ea typeface="仿宋_GB2312" pitchFamily="1" charset="-122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宋体" pitchFamily="2" charset="-122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宋体" pitchFamily="2" charset="-122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3"/>
          <p:cNvSpPr>
            <a:spLocks noChangeArrowheads="1"/>
          </p:cNvSpPr>
          <p:nvPr userDrawn="1"/>
        </p:nvSpPr>
        <p:spPr bwMode="auto">
          <a:xfrm>
            <a:off x="8683409" y="6381753"/>
            <a:ext cx="368950" cy="3968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5" name="TextBox 4"/>
          <p:cNvSpPr txBox="1">
            <a:spLocks noChangeArrowheads="1"/>
          </p:cNvSpPr>
          <p:nvPr userDrawn="1"/>
        </p:nvSpPr>
        <p:spPr bwMode="auto">
          <a:xfrm>
            <a:off x="8682369" y="6410327"/>
            <a:ext cx="3722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fld id="{67F46562-68BC-4166-AFD2-089BC8F1B198}" type="slidenum">
              <a:rPr lang="zh-CN" altLang="en-US" sz="1200">
                <a:solidFill>
                  <a:schemeClr val="accent2"/>
                </a:solidFill>
              </a:rPr>
              <a:pPr algn="ctr" eaLnBrk="1" hangingPunct="1"/>
              <a:t>‹#›</a:t>
            </a:fld>
            <a:endParaRPr lang="zh-CN" altLang="en-US" sz="1200">
              <a:solidFill>
                <a:schemeClr val="accent2"/>
              </a:solidFill>
            </a:endParaRP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022" y="908050"/>
            <a:ext cx="822995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022" y="1600203"/>
            <a:ext cx="822995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autoUpdateAnimBg="0"/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1500">
          <a:solidFill>
            <a:schemeClr val="accent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accent1"/>
          </a:solidFill>
          <a:latin typeface="+mn-lt"/>
          <a:ea typeface="仿宋_GB2312" pitchFamily="1" charset="-122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宋体" pitchFamily="2" charset="-122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宋体" pitchFamily="2" charset="-122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022" y="908050"/>
            <a:ext cx="822995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022" y="1600203"/>
            <a:ext cx="822995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1500">
          <a:solidFill>
            <a:schemeClr val="accent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accent1"/>
          </a:solidFill>
          <a:latin typeface="+mn-lt"/>
          <a:ea typeface="仿宋_GB2312" pitchFamily="1" charset="-122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宋体" pitchFamily="2" charset="-122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宋体" pitchFamily="2" charset="-122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PECLOGO-eff-0-1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98" y="2886075"/>
            <a:ext cx="795027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PPECLOGO-eff-0-2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941" y="2757491"/>
            <a:ext cx="821210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 descr="PPECLOGO-eff-0-3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56" y="1447800"/>
            <a:ext cx="2260114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 descr="PPECLOGO-eff-0-1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112" y="3770316"/>
            <a:ext cx="39275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 descr="PPECLOGO-eff-0-1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674" y="2903538"/>
            <a:ext cx="29992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8" descr="PPECLOGO-eff-0-2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284" y="2574925"/>
            <a:ext cx="735519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9" descr="PPECLOGO-eff-5-4"/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780" y="3206750"/>
            <a:ext cx="1108039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10" descr="PPECLOGO-eff-5-2"/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221" y="3446463"/>
            <a:ext cx="1374635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1" descr="PPECLOGO-eff-5-4"/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127" y="2725738"/>
            <a:ext cx="837873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12" descr="PPECLOGO-eff-0-1"/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373" y="3624263"/>
            <a:ext cx="391562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3" descr="PPECLOGO-eff-0-1"/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236" y="2365378"/>
            <a:ext cx="391563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3" name="Picture 14" descr="PPECLOGO-eff2-1-2"/>
          <p:cNvPicPr>
            <a:picLocks noChangeAspect="1" noChangeArrowheads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068" y="2795588"/>
            <a:ext cx="1272281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4" name="Picture 15" descr="PPECLOGO-eff2-1-3"/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113" y="2786066"/>
            <a:ext cx="328484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5" name="Picture 16" descr="PPECLOGO-eff2-1-4"/>
          <p:cNvPicPr>
            <a:picLocks noChangeAspect="1" noChangeArrowheads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590" y="3325814"/>
            <a:ext cx="527241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6" name="Picture 17" descr="PPECLOGO-eff2-1-3"/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733" y="2909891"/>
            <a:ext cx="27016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7" name="Picture 18" descr="PPECLOGO-eff2-1-3"/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394" y="3446466"/>
            <a:ext cx="210658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022" y="908050"/>
            <a:ext cx="822995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51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022" y="1600203"/>
            <a:ext cx="822995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5700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500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9700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700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670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8500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850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1900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1400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1200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1800">
          <a:solidFill>
            <a:schemeClr val="accent1"/>
          </a:solidFill>
          <a:latin typeface="Arial" pitchFamily="34" charset="0"/>
          <a:ea typeface="微软雅黑" pitchFamily="34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1500">
          <a:solidFill>
            <a:schemeClr val="accent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accent1"/>
          </a:solidFill>
          <a:latin typeface="+mn-lt"/>
          <a:ea typeface="仿宋_GB2312" pitchFamily="1" charset="-122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宋体" pitchFamily="2" charset="-122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宋体" pitchFamily="2" charset="-122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w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8.w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4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33.png"/><Relationship Id="rId10" Type="http://schemas.openxmlformats.org/officeDocument/2006/relationships/image" Target="../media/image37.wmf"/><Relationship Id="rId4" Type="http://schemas.openxmlformats.org/officeDocument/2006/relationships/image" Target="../media/image32.png"/><Relationship Id="rId9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oleObject" Target="../embeddings/oleObject9.bin"/><Relationship Id="rId3" Type="http://schemas.openxmlformats.org/officeDocument/2006/relationships/image" Target="../media/image39.wmf"/><Relationship Id="rId7" Type="http://schemas.openxmlformats.org/officeDocument/2006/relationships/image" Target="../media/image41.wmf"/><Relationship Id="rId12" Type="http://schemas.openxmlformats.org/officeDocument/2006/relationships/image" Target="../media/image45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9.xml"/><Relationship Id="rId6" Type="http://schemas.openxmlformats.org/officeDocument/2006/relationships/oleObject" Target="../embeddings/oleObject7.bin"/><Relationship Id="rId11" Type="http://schemas.openxmlformats.org/officeDocument/2006/relationships/oleObject" Target="../embeddings/oleObject8.bin"/><Relationship Id="rId5" Type="http://schemas.openxmlformats.org/officeDocument/2006/relationships/image" Target="../media/image40.wmf"/><Relationship Id="rId10" Type="http://schemas.openxmlformats.org/officeDocument/2006/relationships/image" Target="../media/image44.e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43.emf"/><Relationship Id="rId14" Type="http://schemas.openxmlformats.org/officeDocument/2006/relationships/image" Target="../media/image4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oleObject" Target="../embeddings/oleObject14.bin"/><Relationship Id="rId3" Type="http://schemas.openxmlformats.org/officeDocument/2006/relationships/image" Target="../media/image39.wmf"/><Relationship Id="rId7" Type="http://schemas.openxmlformats.org/officeDocument/2006/relationships/image" Target="../media/image41.wmf"/><Relationship Id="rId12" Type="http://schemas.openxmlformats.org/officeDocument/2006/relationships/image" Target="../media/image45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9.xml"/><Relationship Id="rId6" Type="http://schemas.openxmlformats.org/officeDocument/2006/relationships/oleObject" Target="../embeddings/oleObject12.bin"/><Relationship Id="rId11" Type="http://schemas.openxmlformats.org/officeDocument/2006/relationships/oleObject" Target="../embeddings/oleObject13.bin"/><Relationship Id="rId5" Type="http://schemas.openxmlformats.org/officeDocument/2006/relationships/image" Target="../media/image40.wmf"/><Relationship Id="rId10" Type="http://schemas.openxmlformats.org/officeDocument/2006/relationships/image" Target="../media/image44.e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43.emf"/><Relationship Id="rId14" Type="http://schemas.openxmlformats.org/officeDocument/2006/relationships/image" Target="../media/image46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Visio_Drawing1.vsdx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15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60.wmf"/><Relationship Id="rId18" Type="http://schemas.openxmlformats.org/officeDocument/2006/relationships/oleObject" Target="../embeddings/oleObject24.bin"/><Relationship Id="rId3" Type="http://schemas.openxmlformats.org/officeDocument/2006/relationships/image" Target="../media/image55.wmf"/><Relationship Id="rId21" Type="http://schemas.openxmlformats.org/officeDocument/2006/relationships/image" Target="../media/image65.emf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62.wmf"/><Relationship Id="rId2" Type="http://schemas.openxmlformats.org/officeDocument/2006/relationships/oleObject" Target="../embeddings/oleObject16.bin"/><Relationship Id="rId16" Type="http://schemas.openxmlformats.org/officeDocument/2006/relationships/oleObject" Target="../embeddings/oleObject23.bin"/><Relationship Id="rId20" Type="http://schemas.openxmlformats.org/officeDocument/2006/relationships/image" Target="../media/image64.emf"/><Relationship Id="rId1" Type="http://schemas.openxmlformats.org/officeDocument/2006/relationships/slideLayout" Target="../slideLayouts/slideLayout29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59.wmf"/><Relationship Id="rId5" Type="http://schemas.openxmlformats.org/officeDocument/2006/relationships/image" Target="../media/image56.wmf"/><Relationship Id="rId15" Type="http://schemas.openxmlformats.org/officeDocument/2006/relationships/image" Target="../media/image61.wmf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63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58.wmf"/><Relationship Id="rId14" Type="http://schemas.openxmlformats.org/officeDocument/2006/relationships/oleObject" Target="../embeddings/oleObject22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oleObject" Target="../embeddings/oleObject25.bin"/><Relationship Id="rId7" Type="http://schemas.openxmlformats.org/officeDocument/2006/relationships/package" Target="../embeddings/Microsoft_Visio_Drawing2.vsd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66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package" Target="../embeddings/Microsoft_Visio_Drawing3.vsdx"/><Relationship Id="rId7" Type="http://schemas.openxmlformats.org/officeDocument/2006/relationships/oleObject" Target="../embeddings/oleObject28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69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13" Type="http://schemas.openxmlformats.org/officeDocument/2006/relationships/oleObject" Target="../embeddings/oleObject33.bin"/><Relationship Id="rId3" Type="http://schemas.openxmlformats.org/officeDocument/2006/relationships/image" Target="../media/image72.png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77.w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9.w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4.w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5" Type="http://schemas.openxmlformats.org/officeDocument/2006/relationships/oleObject" Target="../embeddings/oleObject34.bin"/><Relationship Id="rId10" Type="http://schemas.openxmlformats.org/officeDocument/2006/relationships/image" Target="../media/image76.wmf"/><Relationship Id="rId4" Type="http://schemas.openxmlformats.org/officeDocument/2006/relationships/image" Target="../media/image73.e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78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80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image" Target="../media/image82.emf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87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4.w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86.wmf"/><Relationship Id="rId4" Type="http://schemas.openxmlformats.org/officeDocument/2006/relationships/image" Target="../media/image83.emf"/><Relationship Id="rId9" Type="http://schemas.openxmlformats.org/officeDocument/2006/relationships/oleObject" Target="../embeddings/oleObject39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3" Type="http://schemas.openxmlformats.org/officeDocument/2006/relationships/image" Target="../media/image88.png"/><Relationship Id="rId7" Type="http://schemas.openxmlformats.org/officeDocument/2006/relationships/image" Target="../media/image90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92.wmf"/><Relationship Id="rId5" Type="http://schemas.openxmlformats.org/officeDocument/2006/relationships/image" Target="../media/image89.wmf"/><Relationship Id="rId10" Type="http://schemas.openxmlformats.org/officeDocument/2006/relationships/oleObject" Target="../embeddings/oleObject44.bin"/><Relationship Id="rId4" Type="http://schemas.openxmlformats.org/officeDocument/2006/relationships/oleObject" Target="../embeddings/oleObject41.bin"/><Relationship Id="rId9" Type="http://schemas.openxmlformats.org/officeDocument/2006/relationships/image" Target="../media/image91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image" Target="../media/image96.emf"/><Relationship Id="rId7" Type="http://schemas.openxmlformats.org/officeDocument/2006/relationships/image" Target="../media/image98.wmf"/><Relationship Id="rId2" Type="http://schemas.openxmlformats.org/officeDocument/2006/relationships/package" Target="../embeddings/Microsoft_Visio_Drawing4.vsdx"/><Relationship Id="rId1" Type="http://schemas.openxmlformats.org/officeDocument/2006/relationships/slideLayout" Target="../slideLayouts/slideLayout29.x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100.wmf"/><Relationship Id="rId5" Type="http://schemas.openxmlformats.org/officeDocument/2006/relationships/image" Target="../media/image97.wmf"/><Relationship Id="rId10" Type="http://schemas.openxmlformats.org/officeDocument/2006/relationships/oleObject" Target="../embeddings/oleObject48.bin"/><Relationship Id="rId4" Type="http://schemas.openxmlformats.org/officeDocument/2006/relationships/oleObject" Target="../embeddings/oleObject45.bin"/><Relationship Id="rId9" Type="http://schemas.openxmlformats.org/officeDocument/2006/relationships/image" Target="../media/image99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7" Type="http://schemas.openxmlformats.org/officeDocument/2006/relationships/image" Target="../media/image96.e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29.xml"/><Relationship Id="rId6" Type="http://schemas.openxmlformats.org/officeDocument/2006/relationships/package" Target="../embeddings/Microsoft_Visio_Drawing5.vsdx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50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oleObject" Target="../embeddings/oleObject56.bin"/><Relationship Id="rId3" Type="http://schemas.openxmlformats.org/officeDocument/2006/relationships/image" Target="../media/image103.wmf"/><Relationship Id="rId7" Type="http://schemas.openxmlformats.org/officeDocument/2006/relationships/image" Target="../media/image105.wmf"/><Relationship Id="rId12" Type="http://schemas.openxmlformats.org/officeDocument/2006/relationships/image" Target="../media/image108.wmf"/><Relationship Id="rId17" Type="http://schemas.openxmlformats.org/officeDocument/2006/relationships/image" Target="../media/image111.png"/><Relationship Id="rId2" Type="http://schemas.openxmlformats.org/officeDocument/2006/relationships/oleObject" Target="../embeddings/oleObject51.bin"/><Relationship Id="rId16" Type="http://schemas.openxmlformats.org/officeDocument/2006/relationships/image" Target="../media/image110.wmf"/><Relationship Id="rId1" Type="http://schemas.openxmlformats.org/officeDocument/2006/relationships/slideLayout" Target="../slideLayouts/slideLayout29.xml"/><Relationship Id="rId6" Type="http://schemas.openxmlformats.org/officeDocument/2006/relationships/oleObject" Target="../embeddings/oleObject53.bin"/><Relationship Id="rId11" Type="http://schemas.openxmlformats.org/officeDocument/2006/relationships/oleObject" Target="../embeddings/oleObject55.bin"/><Relationship Id="rId5" Type="http://schemas.openxmlformats.org/officeDocument/2006/relationships/image" Target="../media/image104.wmf"/><Relationship Id="rId15" Type="http://schemas.openxmlformats.org/officeDocument/2006/relationships/oleObject" Target="../embeddings/oleObject57.bin"/><Relationship Id="rId10" Type="http://schemas.openxmlformats.org/officeDocument/2006/relationships/image" Target="../media/image107.png"/><Relationship Id="rId4" Type="http://schemas.openxmlformats.org/officeDocument/2006/relationships/oleObject" Target="../embeddings/oleObject52.bin"/><Relationship Id="rId9" Type="http://schemas.openxmlformats.org/officeDocument/2006/relationships/image" Target="../media/image106.wmf"/><Relationship Id="rId14" Type="http://schemas.openxmlformats.org/officeDocument/2006/relationships/image" Target="../media/image109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.bin"/><Relationship Id="rId13" Type="http://schemas.openxmlformats.org/officeDocument/2006/relationships/oleObject" Target="../embeddings/oleObject63.bin"/><Relationship Id="rId3" Type="http://schemas.openxmlformats.org/officeDocument/2006/relationships/image" Target="../media/image112.wmf"/><Relationship Id="rId7" Type="http://schemas.openxmlformats.org/officeDocument/2006/relationships/image" Target="../media/image114.wmf"/><Relationship Id="rId12" Type="http://schemas.openxmlformats.org/officeDocument/2006/relationships/image" Target="../media/image117.png"/><Relationship Id="rId2" Type="http://schemas.openxmlformats.org/officeDocument/2006/relationships/oleObject" Target="../embeddings/oleObject58.bin"/><Relationship Id="rId16" Type="http://schemas.openxmlformats.org/officeDocument/2006/relationships/image" Target="../media/image119.wmf"/><Relationship Id="rId1" Type="http://schemas.openxmlformats.org/officeDocument/2006/relationships/slideLayout" Target="../slideLayouts/slideLayout29.xml"/><Relationship Id="rId6" Type="http://schemas.openxmlformats.org/officeDocument/2006/relationships/oleObject" Target="../embeddings/oleObject60.bin"/><Relationship Id="rId11" Type="http://schemas.openxmlformats.org/officeDocument/2006/relationships/image" Target="../media/image116.wmf"/><Relationship Id="rId5" Type="http://schemas.openxmlformats.org/officeDocument/2006/relationships/image" Target="../media/image113.wmf"/><Relationship Id="rId15" Type="http://schemas.openxmlformats.org/officeDocument/2006/relationships/oleObject" Target="../embeddings/oleObject64.bin"/><Relationship Id="rId10" Type="http://schemas.openxmlformats.org/officeDocument/2006/relationships/oleObject" Target="../embeddings/oleObject62.bin"/><Relationship Id="rId4" Type="http://schemas.openxmlformats.org/officeDocument/2006/relationships/oleObject" Target="../embeddings/oleObject59.bin"/><Relationship Id="rId9" Type="http://schemas.openxmlformats.org/officeDocument/2006/relationships/image" Target="../media/image115.wmf"/><Relationship Id="rId14" Type="http://schemas.openxmlformats.org/officeDocument/2006/relationships/image" Target="../media/image118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microsoft.com/office/2007/relationships/hdphoto" Target="../media/hdphoto1.wdp"/><Relationship Id="rId7" Type="http://schemas.openxmlformats.org/officeDocument/2006/relationships/image" Target="../media/image125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9.xml"/><Relationship Id="rId6" Type="http://schemas.microsoft.com/office/2007/relationships/hdphoto" Target="../media/hdphoto2.wdp"/><Relationship Id="rId11" Type="http://schemas.openxmlformats.org/officeDocument/2006/relationships/image" Target="../media/image129.png"/><Relationship Id="rId5" Type="http://schemas.openxmlformats.org/officeDocument/2006/relationships/image" Target="../media/image124.png"/><Relationship Id="rId10" Type="http://schemas.openxmlformats.org/officeDocument/2006/relationships/image" Target="../media/image128.png"/><Relationship Id="rId4" Type="http://schemas.openxmlformats.org/officeDocument/2006/relationships/image" Target="../media/image123.png"/><Relationship Id="rId9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package" Target="../embeddings/Microsoft_Visio_Drawing.vsdx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FD0A3AE-A738-0BF7-8547-430533D8B09B}"/>
              </a:ext>
            </a:extLst>
          </p:cNvPr>
          <p:cNvSpPr/>
          <p:nvPr/>
        </p:nvSpPr>
        <p:spPr bwMode="auto">
          <a:xfrm>
            <a:off x="-1785" y="0"/>
            <a:ext cx="9147572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9525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8E8734-B222-308D-0648-7ABE2F3716FE}"/>
              </a:ext>
            </a:extLst>
          </p:cNvPr>
          <p:cNvSpPr/>
          <p:nvPr/>
        </p:nvSpPr>
        <p:spPr bwMode="auto">
          <a:xfrm>
            <a:off x="-3572" y="2919898"/>
            <a:ext cx="9147572" cy="2533166"/>
          </a:xfrm>
          <a:prstGeom prst="rect">
            <a:avLst/>
          </a:prstGeom>
          <a:gradFill flip="none" rotWithShape="1">
            <a:gsLst>
              <a:gs pos="0">
                <a:srgbClr val="006BBC">
                  <a:alpha val="50000"/>
                </a:srgbClr>
              </a:gs>
              <a:gs pos="24000">
                <a:srgbClr val="0D558C">
                  <a:alpha val="40000"/>
                </a:srgbClr>
              </a:gs>
              <a:gs pos="100000">
                <a:srgbClr val="292929">
                  <a:alpha val="10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7171" name="Rectangle 3"/>
          <p:cNvSpPr txBox="1">
            <a:spLocks noChangeArrowheads="1"/>
          </p:cNvSpPr>
          <p:nvPr/>
        </p:nvSpPr>
        <p:spPr bwMode="auto">
          <a:xfrm>
            <a:off x="884655" y="3493029"/>
            <a:ext cx="7349131" cy="613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力黑（非商用）常规体" pitchFamily="50" charset="-122"/>
                <a:ea typeface="造字工房力黑（非商用）常规体" pitchFamily="50" charset="-122"/>
              </a:rPr>
              <a:t>速度扰动下长干道混合路径分割与绿波同步优化</a:t>
            </a:r>
          </a:p>
        </p:txBody>
      </p:sp>
      <p:sp>
        <p:nvSpPr>
          <p:cNvPr id="7173" name="TextBox 34"/>
          <p:cNvSpPr txBox="1">
            <a:spLocks noChangeArrowheads="1"/>
          </p:cNvSpPr>
          <p:nvPr/>
        </p:nvSpPr>
        <p:spPr bwMode="auto">
          <a:xfrm>
            <a:off x="4559221" y="4654578"/>
            <a:ext cx="3300413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交通信息工程及控制</a:t>
            </a:r>
            <a:endParaRPr lang="en-US" altLang="zh-CN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4" name="TextBox 35"/>
          <p:cNvSpPr txBox="1">
            <a:spLocks noChangeArrowheads="1"/>
          </p:cNvSpPr>
          <p:nvPr/>
        </p:nvSpPr>
        <p:spPr bwMode="auto">
          <a:xfrm>
            <a:off x="2317182" y="4611803"/>
            <a:ext cx="2153840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土木与交通学院</a:t>
            </a:r>
            <a:endParaRPr lang="en-US" altLang="zh-CN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5" name="圆角矩形 42"/>
          <p:cNvSpPr>
            <a:spLocks noChangeArrowheads="1"/>
          </p:cNvSpPr>
          <p:nvPr/>
        </p:nvSpPr>
        <p:spPr bwMode="auto">
          <a:xfrm>
            <a:off x="4666655" y="5421092"/>
            <a:ext cx="1213247" cy="33932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7176" name="TextBox 43"/>
          <p:cNvSpPr txBox="1">
            <a:spLocks noChangeArrowheads="1"/>
          </p:cNvSpPr>
          <p:nvPr/>
        </p:nvSpPr>
        <p:spPr bwMode="auto">
          <a:xfrm>
            <a:off x="3456982" y="5342510"/>
            <a:ext cx="1115020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刘鹏</a:t>
            </a:r>
            <a:endParaRPr lang="en-US" altLang="zh-CN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7" name="TextBox 44"/>
          <p:cNvSpPr txBox="1">
            <a:spLocks noChangeArrowheads="1"/>
          </p:cNvSpPr>
          <p:nvPr/>
        </p:nvSpPr>
        <p:spPr bwMode="auto">
          <a:xfrm>
            <a:off x="6003727" y="5342510"/>
            <a:ext cx="1006079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徐建闽</a:t>
            </a:r>
            <a:endParaRPr lang="en-US" altLang="zh-CN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8" name="TextBox 45"/>
          <p:cNvSpPr txBox="1">
            <a:spLocks noChangeArrowheads="1"/>
          </p:cNvSpPr>
          <p:nvPr/>
        </p:nvSpPr>
        <p:spPr bwMode="auto">
          <a:xfrm>
            <a:off x="4702376" y="5317507"/>
            <a:ext cx="1131094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50000"/>
              </a:lnSpc>
            </a:pPr>
            <a:r>
              <a:rPr lang="zh-CN" altLang="en-US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endParaRPr lang="en-US" altLang="zh-CN" b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9" name="圆角矩形 46"/>
          <p:cNvSpPr>
            <a:spLocks noChangeArrowheads="1"/>
          </p:cNvSpPr>
          <p:nvPr/>
        </p:nvSpPr>
        <p:spPr bwMode="auto">
          <a:xfrm>
            <a:off x="2384227" y="5421092"/>
            <a:ext cx="1015604" cy="33932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7180" name="TextBox 47"/>
          <p:cNvSpPr txBox="1">
            <a:spLocks noChangeArrowheads="1"/>
          </p:cNvSpPr>
          <p:nvPr/>
        </p:nvSpPr>
        <p:spPr bwMode="auto">
          <a:xfrm>
            <a:off x="2419947" y="5317507"/>
            <a:ext cx="979885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50000"/>
              </a:lnSpc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endParaRPr lang="en-US" altLang="zh-CN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81" name="Rectangle 5"/>
          <p:cNvSpPr>
            <a:spLocks noChangeArrowheads="1"/>
          </p:cNvSpPr>
          <p:nvPr/>
        </p:nvSpPr>
        <p:spPr bwMode="auto">
          <a:xfrm>
            <a:off x="-1785" y="6320014"/>
            <a:ext cx="9147572" cy="3095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B2458E-8509-6747-0624-45E64FA20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981" y="427270"/>
            <a:ext cx="432048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871"/>
    </mc:Choice>
    <mc:Fallback xmlns="">
      <p:transition advTm="787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596A8944-2859-A264-68D0-FDBF376B2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7" y="1484784"/>
            <a:ext cx="8640763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accent1"/>
                </a:solidFill>
                <a:latin typeface="+mn-lt"/>
                <a:ea typeface="仿宋_GB2312" pitchFamily="1" charset="-122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18859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228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25717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2914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575"/>
              </a:spcAft>
              <a:buFontTx/>
              <a:buNone/>
            </a:pPr>
            <a:r>
              <a:rPr lang="zh-CN" altLang="en-US" sz="2400" b="1" kern="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一、速度扰动下干道最大带宽协调控制</a:t>
            </a:r>
            <a:endParaRPr lang="en-US" altLang="zh-CN" sz="2400" b="1" kern="0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Aft>
                <a:spcPts val="575"/>
              </a:spcAft>
              <a:buFontTx/>
              <a:buNone/>
            </a:pPr>
            <a:r>
              <a:rPr lang="zh-CN" altLang="en-US" sz="2400" b="1" kern="0" dirty="0">
                <a:latin typeface="+mn-ea"/>
                <a:cs typeface="Times New Roman" panose="02020603050405020304" pitchFamily="18" charset="0"/>
              </a:rPr>
              <a:t>二、长干道混合车流路径分割与绿波优化</a:t>
            </a:r>
            <a:endParaRPr lang="en-US" altLang="zh-CN" sz="2400" b="1" kern="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Aft>
                <a:spcPts val="575"/>
              </a:spcAft>
              <a:buFontTx/>
              <a:buNone/>
            </a:pPr>
            <a:r>
              <a:rPr lang="zh-CN" altLang="en-US" sz="2400" b="1" kern="0" dirty="0">
                <a:latin typeface="+mn-ea"/>
                <a:cs typeface="Times New Roman" panose="02020603050405020304" pitchFamily="18" charset="0"/>
              </a:rPr>
              <a:t>三、长干道混合车流路径分割与绿波相序优化</a:t>
            </a:r>
            <a:endParaRPr lang="en-US" altLang="zh-CN" sz="2400" b="1" kern="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Aft>
                <a:spcPts val="575"/>
              </a:spcAft>
              <a:buFontTx/>
              <a:buNone/>
            </a:pPr>
            <a:r>
              <a:rPr lang="zh-CN" altLang="en-US" sz="2400" b="1" kern="0" dirty="0">
                <a:latin typeface="+mn-ea"/>
                <a:cs typeface="Times New Roman" panose="02020603050405020304" pitchFamily="18" charset="0"/>
              </a:rPr>
              <a:t>四、城市干道信号多模式绿波协调控制系统</a:t>
            </a:r>
            <a:endParaRPr lang="en-US" altLang="zh-CN" sz="2400" b="1" kern="0" dirty="0"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EBADAEA8-34B9-A943-7E4E-C3FD92B2C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995" y="1499627"/>
            <a:ext cx="5380693" cy="3418131"/>
          </a:xfrm>
          <a:prstGeom prst="rect">
            <a:avLst/>
          </a:prstGeom>
        </p:spPr>
      </p:pic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7D5B25-984D-B403-0A2F-C8D38328F83D}"/>
              </a:ext>
            </a:extLst>
          </p:cNvPr>
          <p:cNvSpPr txBox="1"/>
          <p:nvPr/>
        </p:nvSpPr>
        <p:spPr>
          <a:xfrm>
            <a:off x="395288" y="1341438"/>
            <a:ext cx="4701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kern="100" dirty="0">
                <a:effectLst/>
                <a:latin typeface="+mn-ea"/>
                <a:ea typeface="+mn-ea"/>
                <a:cs typeface="黑体" panose="02010609060101010101" pitchFamily="49" charset="-122"/>
              </a:rPr>
              <a:t>改进最大带宽模型算法</a:t>
            </a:r>
            <a:endParaRPr lang="zh-CN" altLang="en-US" b="1" dirty="0">
              <a:latin typeface="+mn-ea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8825FF-DBB9-E8C7-737E-8FFCD92BC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8" y="1772816"/>
            <a:ext cx="3333235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9067032-476A-26C6-24BB-7E073F9CAF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4911624"/>
              </p:ext>
            </p:extLst>
          </p:nvPr>
        </p:nvGraphicFramePr>
        <p:xfrm>
          <a:off x="3347864" y="4953223"/>
          <a:ext cx="2889250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90640" imgH="876240" progId="Equation.DSMT4">
                  <p:embed/>
                </p:oleObj>
              </mc:Choice>
              <mc:Fallback>
                <p:oleObj name="Equation" r:id="rId4" imgW="1790640" imgH="8762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4953223"/>
                        <a:ext cx="2889250" cy="1416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E08B001B-E24B-7CBF-21DD-CEA2F623AB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843225"/>
              </p:ext>
            </p:extLst>
          </p:nvPr>
        </p:nvGraphicFramePr>
        <p:xfrm>
          <a:off x="6149127" y="4988687"/>
          <a:ext cx="2892311" cy="1345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42920" imgH="901440" progId="Equation.DSMT4">
                  <p:embed/>
                </p:oleObj>
              </mc:Choice>
              <mc:Fallback>
                <p:oleObj name="Equation" r:id="rId6" imgW="1942920" imgH="90144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79067032-476A-26C6-24BB-7E073F9CAF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9127" y="4988687"/>
                        <a:ext cx="2892311" cy="13451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90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7D5B25-984D-B403-0A2F-C8D38328F83D}"/>
              </a:ext>
            </a:extLst>
          </p:cNvPr>
          <p:cNvSpPr txBox="1"/>
          <p:nvPr/>
        </p:nvSpPr>
        <p:spPr>
          <a:xfrm>
            <a:off x="395288" y="1341438"/>
            <a:ext cx="2592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kern="100" dirty="0">
                <a:effectLst/>
                <a:latin typeface="+mn-ea"/>
                <a:ea typeface="+mn-ea"/>
                <a:cs typeface="黑体" panose="02010609060101010101" pitchFamily="49" charset="-122"/>
              </a:rPr>
              <a:t>改进最大带宽模型算法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2A13647C-38EA-AFB5-1548-36230DE19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8C7658-57B8-2938-26C5-D0C8ADD8F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087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(d)                      			(e)                     			(f)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8DE9A96-EFE9-1C69-4446-E567DBDA9387}"/>
              </a:ext>
            </a:extLst>
          </p:cNvPr>
          <p:cNvSpPr txBox="1"/>
          <p:nvPr/>
        </p:nvSpPr>
        <p:spPr>
          <a:xfrm>
            <a:off x="5434938" y="200676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4B0C632-27D8-588B-CC9E-4653C00B0185}"/>
              </a:ext>
            </a:extLst>
          </p:cNvPr>
          <p:cNvSpPr txBox="1"/>
          <p:nvPr/>
        </p:nvSpPr>
        <p:spPr>
          <a:xfrm>
            <a:off x="7459534" y="200359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C41FB1B-B5E6-CAEA-F805-73CE57E3F7CA}"/>
              </a:ext>
            </a:extLst>
          </p:cNvPr>
          <p:cNvSpPr txBox="1"/>
          <p:nvPr/>
        </p:nvSpPr>
        <p:spPr>
          <a:xfrm>
            <a:off x="5434938" y="317221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A1C36C0-D858-3CD1-A923-B5841A0C198B}"/>
              </a:ext>
            </a:extLst>
          </p:cNvPr>
          <p:cNvSpPr txBox="1"/>
          <p:nvPr/>
        </p:nvSpPr>
        <p:spPr>
          <a:xfrm>
            <a:off x="7459534" y="317221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2FE48E-A865-43AF-963A-79DFA46BB658}"/>
              </a:ext>
            </a:extLst>
          </p:cNvPr>
          <p:cNvSpPr txBox="1"/>
          <p:nvPr/>
        </p:nvSpPr>
        <p:spPr>
          <a:xfrm>
            <a:off x="5429671" y="450958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5B9BECA-FC75-95B4-6DF0-F0C81BE664AA}"/>
              </a:ext>
            </a:extLst>
          </p:cNvPr>
          <p:cNvSpPr txBox="1"/>
          <p:nvPr/>
        </p:nvSpPr>
        <p:spPr>
          <a:xfrm>
            <a:off x="7459535" y="451830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</a:t>
            </a:r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12178BF-B20D-4AF9-0E12-41DA4925E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005" y="1045623"/>
            <a:ext cx="2004825" cy="107818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11F6E3A-E95A-2785-EB62-30D24C069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863" y="1052513"/>
            <a:ext cx="2004825" cy="103744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1CD3D7F-0290-F232-9445-44FF83B5F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863" y="3536061"/>
            <a:ext cx="2004825" cy="105302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7849237-940A-FC68-44C3-2FAA181D7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228" y="3563325"/>
            <a:ext cx="2004825" cy="101699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45C4F8E-486F-D8C8-DC67-B60B00782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0863" y="2258009"/>
            <a:ext cx="2004825" cy="101894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C767E9A-7296-F614-8801-106681942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4227" y="2273549"/>
            <a:ext cx="2004825" cy="1028664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74EF746-17CB-B959-065F-87C5665B79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1680" y="4810798"/>
            <a:ext cx="6984008" cy="199356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09F99145-E614-FEA2-13AB-D4196D8663FF}"/>
              </a:ext>
            </a:extLst>
          </p:cNvPr>
          <p:cNvSpPr txBox="1"/>
          <p:nvPr/>
        </p:nvSpPr>
        <p:spPr>
          <a:xfrm>
            <a:off x="382323" y="2655739"/>
            <a:ext cx="4287597" cy="1285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kern="100" dirty="0">
                <a:solidFill>
                  <a:schemeClr val="accent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带宽左侧边界呈现锯齿状，</a:t>
            </a:r>
            <a:r>
              <a:rPr lang="zh-CN" altLang="en-US" sz="1800" kern="100" dirty="0">
                <a:solidFill>
                  <a:schemeClr val="accent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预留左转清空时间</a:t>
            </a:r>
            <a:r>
              <a:rPr lang="zh-CN" altLang="zh-CN" sz="1800" kern="100" dirty="0">
                <a:solidFill>
                  <a:schemeClr val="accent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；右侧边界保持连续，尾部车辆提供连续的带宽。</a:t>
            </a:r>
            <a:endParaRPr lang="zh-CN" altLang="en-US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D5F4146-5E2A-2E65-5B79-D766C4A0E3FA}"/>
              </a:ext>
            </a:extLst>
          </p:cNvPr>
          <p:cNvSpPr txBox="1"/>
          <p:nvPr/>
        </p:nvSpPr>
        <p:spPr>
          <a:xfrm>
            <a:off x="406707" y="1781729"/>
            <a:ext cx="4263213" cy="869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kern="100" dirty="0">
                <a:solidFill>
                  <a:schemeClr val="accent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考虑</a:t>
            </a:r>
            <a:r>
              <a:rPr lang="zh-CN" altLang="zh-CN" sz="1800" b="1" kern="100" dirty="0">
                <a:solidFill>
                  <a:srgbClr val="006BBC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带宽、行驶时间和信号控制</a:t>
            </a:r>
            <a:r>
              <a:rPr lang="zh-CN" altLang="zh-CN" sz="1800" kern="100" dirty="0">
                <a:solidFill>
                  <a:schemeClr val="accent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等因素，将车辆到达划分为</a:t>
            </a:r>
            <a:r>
              <a:rPr lang="zh-CN" altLang="zh-CN" sz="1800" b="1" kern="100" dirty="0">
                <a:solidFill>
                  <a:srgbClr val="006BBC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六种模式</a:t>
            </a:r>
            <a:r>
              <a:rPr lang="zh-CN" altLang="en-US" sz="1800" b="1" kern="100" dirty="0">
                <a:solidFill>
                  <a:schemeClr val="accent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ED434F0-602C-652D-85B1-3EE81350EF51}"/>
              </a:ext>
            </a:extLst>
          </p:cNvPr>
          <p:cNvSpPr txBox="1"/>
          <p:nvPr/>
        </p:nvSpPr>
        <p:spPr>
          <a:xfrm>
            <a:off x="382323" y="4699650"/>
            <a:ext cx="1341535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b="1" kern="100" dirty="0">
                <a:solidFill>
                  <a:srgbClr val="006BBC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上游</a:t>
            </a:r>
            <a:r>
              <a:rPr lang="zh-CN" altLang="en-US" sz="1800" b="1" kern="100" dirty="0">
                <a:solidFill>
                  <a:srgbClr val="006BBC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带</a:t>
            </a:r>
            <a:r>
              <a:rPr lang="zh-CN" altLang="zh-CN" sz="1800" b="1" kern="100" dirty="0">
                <a:solidFill>
                  <a:srgbClr val="006BBC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宽越大，下游带宽优化范围越大</a:t>
            </a:r>
            <a:r>
              <a:rPr lang="zh-CN" altLang="zh-CN" sz="1800" kern="100" dirty="0">
                <a:solidFill>
                  <a:schemeClr val="accent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6BE8A7B1-D621-276F-1D28-D24CEDDE33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249038"/>
              </p:ext>
            </p:extLst>
          </p:nvPr>
        </p:nvGraphicFramePr>
        <p:xfrm>
          <a:off x="2665095" y="3836613"/>
          <a:ext cx="1268209" cy="818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11200" imgH="457200" progId="Equation.DSMT4">
                  <p:embed/>
                </p:oleObj>
              </mc:Choice>
              <mc:Fallback>
                <p:oleObj name="Equation" r:id="rId9" imgW="711200" imgH="457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5095" y="3836613"/>
                        <a:ext cx="1268209" cy="8189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7ACF614-CDDB-FA21-C0C7-722C80D8C0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420573"/>
              </p:ext>
            </p:extLst>
          </p:nvPr>
        </p:nvGraphicFramePr>
        <p:xfrm>
          <a:off x="513506" y="4062571"/>
          <a:ext cx="1859193" cy="452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12520" imgH="190440" progId="Equation.DSMT4">
                  <p:embed/>
                </p:oleObj>
              </mc:Choice>
              <mc:Fallback>
                <p:oleObj name="Equation" r:id="rId11" imgW="812520" imgH="1904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506" y="4062571"/>
                        <a:ext cx="1859193" cy="4521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016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7D5B25-984D-B403-0A2F-C8D38328F83D}"/>
              </a:ext>
            </a:extLst>
          </p:cNvPr>
          <p:cNvSpPr txBox="1"/>
          <p:nvPr/>
        </p:nvSpPr>
        <p:spPr>
          <a:xfrm>
            <a:off x="395288" y="1341438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kern="100" dirty="0">
                <a:effectLst/>
                <a:latin typeface="+mn-ea"/>
                <a:ea typeface="+mn-ea"/>
                <a:cs typeface="黑体" panose="02010609060101010101" pitchFamily="49" charset="-122"/>
              </a:rPr>
              <a:t>带速度扰动</a:t>
            </a:r>
            <a:r>
              <a:rPr lang="zh-CN" altLang="zh-CN" sz="1800" b="1" kern="100" dirty="0">
                <a:effectLst/>
                <a:latin typeface="+mn-ea"/>
                <a:ea typeface="+mn-ea"/>
                <a:cs typeface="黑体" panose="02010609060101010101" pitchFamily="49" charset="-122"/>
              </a:rPr>
              <a:t>的期望带宽模型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8C7658-57B8-2938-26C5-D0C8ADD8F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087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(d)                      			(e)                     			(f)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D5F4146-5E2A-2E65-5B79-D766C4A0E3FA}"/>
              </a:ext>
            </a:extLst>
          </p:cNvPr>
          <p:cNvSpPr txBox="1"/>
          <p:nvPr/>
        </p:nvSpPr>
        <p:spPr>
          <a:xfrm>
            <a:off x="406707" y="1781729"/>
            <a:ext cx="8268981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b="1" kern="100" dirty="0">
                <a:solidFill>
                  <a:srgbClr val="006BBC"/>
                </a:solidFill>
                <a:effectLst/>
                <a:latin typeface="+mn-ea"/>
                <a:ea typeface="+mn-ea"/>
                <a:cs typeface="黑体" panose="02010609060101010101" pitchFamily="49" charset="-122"/>
              </a:rPr>
              <a:t>改进最大带宽模型算法</a:t>
            </a:r>
            <a:r>
              <a:rPr lang="zh-CN" altLang="en-US" sz="1800" kern="100" dirty="0">
                <a:solidFill>
                  <a:schemeClr val="accent1"/>
                </a:solidFill>
                <a:effectLst/>
                <a:latin typeface="+mn-ea"/>
                <a:ea typeface="+mn-ea"/>
                <a:cs typeface="黑体" panose="02010609060101010101" pitchFamily="49" charset="-122"/>
              </a:rPr>
              <a:t>能够在更短的时间内求解方案，采用微分思想，对速度区间使用该方法构建同步求解模型。</a:t>
            </a:r>
            <a:endParaRPr lang="zh-CN" altLang="en-US" b="1" dirty="0">
              <a:solidFill>
                <a:srgbClr val="006BBC"/>
              </a:solidFill>
              <a:latin typeface="+mn-ea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8D0A60-EB2B-12B4-0928-3C7332800787}"/>
              </a:ext>
            </a:extLst>
          </p:cNvPr>
          <p:cNvSpPr txBox="1"/>
          <p:nvPr/>
        </p:nvSpPr>
        <p:spPr>
          <a:xfrm>
            <a:off x="391900" y="2727095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6BBC"/>
                </a:solidFill>
                <a:latin typeface="+mn-ea"/>
                <a:ea typeface="+mn-ea"/>
              </a:rPr>
              <a:t>1</a:t>
            </a:r>
            <a:r>
              <a:rPr lang="zh-CN" altLang="en-US" b="1" dirty="0">
                <a:solidFill>
                  <a:srgbClr val="006BBC"/>
                </a:solidFill>
                <a:latin typeface="+mn-ea"/>
                <a:ea typeface="+mn-ea"/>
              </a:rPr>
              <a:t>、以期望带宽最大构建目标函数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529D3CF-2DF1-0A75-10C9-ABA59FEF2F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311128"/>
              </p:ext>
            </p:extLst>
          </p:nvPr>
        </p:nvGraphicFramePr>
        <p:xfrm>
          <a:off x="899592" y="3189036"/>
          <a:ext cx="2727194" cy="54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81200" imgH="393700" progId="Equation.DSMT4">
                  <p:embed/>
                </p:oleObj>
              </mc:Choice>
              <mc:Fallback>
                <p:oleObj name="Equation" r:id="rId2" imgW="1981200" imgH="3937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189036"/>
                        <a:ext cx="2727194" cy="546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B742F521-ED18-24B6-A1B3-89ECB2422371}"/>
              </a:ext>
            </a:extLst>
          </p:cNvPr>
          <p:cNvSpPr txBox="1"/>
          <p:nvPr/>
        </p:nvSpPr>
        <p:spPr>
          <a:xfrm>
            <a:off x="406707" y="3761574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6BBC"/>
                </a:solidFill>
                <a:latin typeface="+mn-ea"/>
                <a:ea typeface="+mn-ea"/>
              </a:rPr>
              <a:t>2</a:t>
            </a:r>
            <a:r>
              <a:rPr lang="zh-CN" altLang="en-US" b="1" dirty="0">
                <a:solidFill>
                  <a:srgbClr val="006BBC"/>
                </a:solidFill>
                <a:latin typeface="+mn-ea"/>
                <a:ea typeface="+mn-ea"/>
              </a:rPr>
              <a:t>、为不同速度构建求解模型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A4845B9-4C66-6EC2-6DD1-2C7DF63B1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207514C-07A2-854D-B4A2-BDE2575390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894370"/>
              </p:ext>
            </p:extLst>
          </p:nvPr>
        </p:nvGraphicFramePr>
        <p:xfrm>
          <a:off x="814388" y="4201865"/>
          <a:ext cx="2812398" cy="1860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22500" imgH="1473200" progId="Equation.DSMT4">
                  <p:embed/>
                </p:oleObj>
              </mc:Choice>
              <mc:Fallback>
                <p:oleObj name="Equation" r:id="rId4" imgW="2222500" imgH="1473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388" y="4201865"/>
                        <a:ext cx="2812398" cy="18608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09392264-4845-8DFF-2CBB-80BA5039C66F}"/>
              </a:ext>
            </a:extLst>
          </p:cNvPr>
          <p:cNvSpPr txBox="1"/>
          <p:nvPr/>
        </p:nvSpPr>
        <p:spPr>
          <a:xfrm>
            <a:off x="4541197" y="3706243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6BBC"/>
                </a:solidFill>
                <a:latin typeface="+mn-ea"/>
                <a:ea typeface="+mn-ea"/>
              </a:rPr>
              <a:t>3</a:t>
            </a:r>
            <a:r>
              <a:rPr lang="zh-CN" altLang="en-US" b="1" dirty="0">
                <a:solidFill>
                  <a:srgbClr val="006BBC"/>
                </a:solidFill>
                <a:latin typeface="+mn-ea"/>
                <a:ea typeface="+mn-ea"/>
              </a:rPr>
              <a:t>、自动舍弃无效带宽下的速度</a:t>
            </a: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466E05AB-DA2A-4643-291E-60A5CF8A41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532679"/>
              </p:ext>
            </p:extLst>
          </p:nvPr>
        </p:nvGraphicFramePr>
        <p:xfrm>
          <a:off x="5148064" y="4178830"/>
          <a:ext cx="3072953" cy="623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95500" imgH="419100" progId="Equation.DSMT4">
                  <p:embed/>
                </p:oleObj>
              </mc:Choice>
              <mc:Fallback>
                <p:oleObj name="Equation" r:id="rId6" imgW="2095500" imgH="419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4178830"/>
                        <a:ext cx="3072953" cy="6238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片 22">
            <a:extLst>
              <a:ext uri="{FF2B5EF4-FFF2-40B4-BE49-F238E27FC236}">
                <a16:creationId xmlns:a16="http://schemas.microsoft.com/office/drawing/2014/main" id="{C24F6B06-5DBA-41CB-D557-BEFF447409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3660" y="2671336"/>
            <a:ext cx="1533699" cy="89987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D6A16A5-3ACD-25BE-1EEC-7CA04484B9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1291" y="2671336"/>
            <a:ext cx="1533699" cy="89987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EA96DF4-956D-373E-E332-C01CCB931A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8922" y="2632699"/>
            <a:ext cx="1533699" cy="899875"/>
          </a:xfrm>
          <a:prstGeom prst="rect">
            <a:avLst/>
          </a:prstGeom>
        </p:spPr>
      </p:pic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BE991717-DC3F-DD01-635D-2A5C7E9A5B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723031"/>
              </p:ext>
            </p:extLst>
          </p:nvPr>
        </p:nvGraphicFramePr>
        <p:xfrm>
          <a:off x="4851971" y="4802698"/>
          <a:ext cx="3369046" cy="677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87520" imgH="482400" progId="Equation.DSMT4">
                  <p:embed/>
                </p:oleObj>
              </mc:Choice>
              <mc:Fallback>
                <p:oleObj name="Equation" r:id="rId11" imgW="2387520" imgH="482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1971" y="4802698"/>
                        <a:ext cx="3369046" cy="6773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D20B3D2F-330F-3938-C2CD-C160E74519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597924"/>
              </p:ext>
            </p:extLst>
          </p:nvPr>
        </p:nvGraphicFramePr>
        <p:xfrm>
          <a:off x="4831771" y="5597325"/>
          <a:ext cx="3369046" cy="657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184400" imgH="419100" progId="Equation.DSMT4">
                  <p:embed/>
                </p:oleObj>
              </mc:Choice>
              <mc:Fallback>
                <p:oleObj name="Equation" r:id="rId13" imgW="2184400" imgH="4191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1771" y="5597325"/>
                        <a:ext cx="3369046" cy="6576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355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7D5B25-984D-B403-0A2F-C8D38328F83D}"/>
              </a:ext>
            </a:extLst>
          </p:cNvPr>
          <p:cNvSpPr txBox="1"/>
          <p:nvPr/>
        </p:nvSpPr>
        <p:spPr>
          <a:xfrm>
            <a:off x="395288" y="1341438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算例分析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8C7658-57B8-2938-26C5-D0C8ADD8F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087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(d)                      			(e)                     			(f)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A4845B9-4C66-6EC2-6DD1-2C7DF63B1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7D07B7-691F-57F8-85DF-985BC49470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0"/>
          <a:stretch/>
        </p:blipFill>
        <p:spPr bwMode="auto">
          <a:xfrm>
            <a:off x="430496" y="3167186"/>
            <a:ext cx="4912628" cy="35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03770C-4885-6C7C-AF29-C245531297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738" y="992805"/>
            <a:ext cx="3456384" cy="207916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BBFDFD4-0DC9-BE3E-95FC-59C8026BCF58}"/>
              </a:ext>
            </a:extLst>
          </p:cNvPr>
          <p:cNvSpPr txBox="1"/>
          <p:nvPr/>
        </p:nvSpPr>
        <p:spPr>
          <a:xfrm>
            <a:off x="5343124" y="3077946"/>
            <a:ext cx="3370380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kern="100" dirty="0">
                <a:solidFill>
                  <a:schemeClr val="accent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带宽拟合分布图与车辆速度分布占比变化</a:t>
            </a:r>
            <a:r>
              <a:rPr lang="zh-CN" altLang="zh-CN" sz="1800" b="1" kern="100" dirty="0">
                <a:solidFill>
                  <a:srgbClr val="006BBC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趋势基本保持一致</a:t>
            </a:r>
            <a:r>
              <a:rPr lang="zh-CN" altLang="en-US" sz="1800" kern="100" dirty="0">
                <a:solidFill>
                  <a:schemeClr val="accent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b="1" dirty="0">
              <a:solidFill>
                <a:srgbClr val="006BBC"/>
              </a:solidFill>
              <a:latin typeface="+mn-ea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4CD86CE-EBB2-61DA-FC9D-809AA686B515}"/>
              </a:ext>
            </a:extLst>
          </p:cNvPr>
          <p:cNvSpPr txBox="1"/>
          <p:nvPr/>
        </p:nvSpPr>
        <p:spPr>
          <a:xfrm>
            <a:off x="5360988" y="3972350"/>
            <a:ext cx="3034171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模型求解的</a:t>
            </a:r>
            <a:r>
              <a:rPr lang="zh-CN" altLang="en-US" b="1" kern="100" dirty="0">
                <a:solidFill>
                  <a:srgbClr val="006BBC"/>
                </a:solidFill>
                <a:latin typeface="+mn-ea"/>
                <a:ea typeface="+mn-ea"/>
                <a:cs typeface="Times New Roman" panose="02020603050405020304" pitchFamily="18" charset="0"/>
              </a:rPr>
              <a:t>推荐</a:t>
            </a:r>
            <a:r>
              <a:rPr lang="zh-CN" altLang="zh-CN" b="1" kern="100" dirty="0">
                <a:solidFill>
                  <a:srgbClr val="006BBC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速度</a:t>
            </a:r>
            <a:r>
              <a:rPr lang="zh-CN" altLang="zh-CN" kern="100" dirty="0">
                <a:solidFill>
                  <a:schemeClr val="accent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平均</a:t>
            </a:r>
            <a:r>
              <a:rPr lang="zh-CN" altLang="en-US" kern="100" dirty="0">
                <a:solidFill>
                  <a:schemeClr val="accent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带宽为</a:t>
            </a:r>
            <a:r>
              <a:rPr lang="en-US" altLang="zh-CN" b="1" kern="100" dirty="0">
                <a:solidFill>
                  <a:srgbClr val="006BBC"/>
                </a:solidFill>
                <a:effectLst/>
                <a:latin typeface="+mn-ea"/>
                <a:ea typeface="+mn-ea"/>
              </a:rPr>
              <a:t>27s</a:t>
            </a:r>
            <a:r>
              <a:rPr lang="zh-CN" altLang="zh-CN" b="1" kern="100" dirty="0">
                <a:solidFill>
                  <a:srgbClr val="006BBC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b="1" kern="100" dirty="0">
                <a:solidFill>
                  <a:srgbClr val="006BBC"/>
                </a:solidFill>
                <a:effectLst/>
                <a:latin typeface="+mn-ea"/>
                <a:ea typeface="+mn-ea"/>
              </a:rPr>
              <a:t>30s</a:t>
            </a:r>
            <a:r>
              <a:rPr lang="zh-CN" altLang="en-US" kern="100" dirty="0">
                <a:solidFill>
                  <a:schemeClr val="accent1"/>
                </a:solidFill>
                <a:effectLst/>
                <a:latin typeface="+mn-ea"/>
                <a:ea typeface="+mn-ea"/>
              </a:rPr>
              <a:t>。</a:t>
            </a:r>
            <a:endParaRPr lang="en-US" altLang="zh-CN" kern="100" dirty="0">
              <a:solidFill>
                <a:schemeClr val="accent1"/>
              </a:solidFill>
              <a:effectLst/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kern="100" dirty="0">
                <a:solidFill>
                  <a:schemeClr val="accent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最小</a:t>
            </a:r>
            <a:r>
              <a:rPr lang="zh-CN" altLang="en-US" kern="100" dirty="0">
                <a:solidFill>
                  <a:schemeClr val="accent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有效</a:t>
            </a:r>
            <a:r>
              <a:rPr lang="zh-CN" altLang="zh-CN" kern="100" dirty="0">
                <a:solidFill>
                  <a:schemeClr val="accent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速度分别为</a:t>
            </a:r>
            <a:r>
              <a:rPr lang="en-US" altLang="zh-CN" b="1" kern="100" dirty="0">
                <a:solidFill>
                  <a:srgbClr val="006BBC"/>
                </a:solidFill>
                <a:effectLst/>
                <a:latin typeface="+mn-ea"/>
                <a:ea typeface="+mn-ea"/>
              </a:rPr>
              <a:t>7m/s</a:t>
            </a:r>
            <a:r>
              <a:rPr lang="zh-CN" altLang="zh-CN" b="1" kern="100" dirty="0">
                <a:solidFill>
                  <a:srgbClr val="006BBC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b="1" kern="100" dirty="0">
                <a:solidFill>
                  <a:srgbClr val="006BBC"/>
                </a:solidFill>
                <a:effectLst/>
                <a:latin typeface="+mn-ea"/>
                <a:ea typeface="+mn-ea"/>
              </a:rPr>
              <a:t>6.5m/s</a:t>
            </a:r>
            <a:r>
              <a:rPr lang="zh-CN" altLang="zh-CN" kern="100" dirty="0">
                <a:solidFill>
                  <a:schemeClr val="accent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，带宽为</a:t>
            </a:r>
            <a:r>
              <a:rPr lang="en-US" altLang="zh-CN" b="1" kern="100" dirty="0">
                <a:solidFill>
                  <a:srgbClr val="006BBC"/>
                </a:solidFill>
                <a:effectLst/>
                <a:latin typeface="+mn-ea"/>
                <a:ea typeface="+mn-ea"/>
              </a:rPr>
              <a:t>10s</a:t>
            </a:r>
            <a:r>
              <a:rPr lang="zh-CN" altLang="zh-CN" b="1" kern="100" dirty="0">
                <a:solidFill>
                  <a:srgbClr val="006BBC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b="1" kern="100" dirty="0">
                <a:solidFill>
                  <a:srgbClr val="006BBC"/>
                </a:solidFill>
                <a:effectLst/>
                <a:latin typeface="+mn-ea"/>
                <a:ea typeface="+mn-ea"/>
              </a:rPr>
              <a:t>8s</a:t>
            </a:r>
            <a:r>
              <a:rPr lang="zh-CN" altLang="en-US" b="1" kern="1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b="1" kern="100" dirty="0">
              <a:solidFill>
                <a:schemeClr val="accent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kern="100" dirty="0">
                <a:solidFill>
                  <a:schemeClr val="accent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最大</a:t>
            </a:r>
            <a:r>
              <a:rPr lang="zh-CN" altLang="en-US" kern="100" dirty="0">
                <a:solidFill>
                  <a:schemeClr val="accent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有效</a:t>
            </a:r>
            <a:r>
              <a:rPr lang="zh-CN" altLang="zh-CN" kern="100" dirty="0">
                <a:solidFill>
                  <a:schemeClr val="accent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速度均为</a:t>
            </a:r>
            <a:r>
              <a:rPr lang="en-US" altLang="zh-CN" b="1" kern="100" dirty="0">
                <a:solidFill>
                  <a:srgbClr val="006BBC"/>
                </a:solidFill>
                <a:effectLst/>
                <a:latin typeface="+mn-ea"/>
                <a:ea typeface="+mn-ea"/>
              </a:rPr>
              <a:t>12m/s</a:t>
            </a:r>
            <a:r>
              <a:rPr lang="zh-CN" altLang="zh-CN" kern="100" dirty="0">
                <a:solidFill>
                  <a:schemeClr val="accent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，平均带宽为</a:t>
            </a:r>
            <a:r>
              <a:rPr lang="en-US" altLang="zh-CN" b="1" kern="100" dirty="0">
                <a:solidFill>
                  <a:srgbClr val="006BBC"/>
                </a:solidFill>
                <a:effectLst/>
                <a:latin typeface="+mn-ea"/>
                <a:ea typeface="+mn-ea"/>
              </a:rPr>
              <a:t>10s</a:t>
            </a:r>
            <a:r>
              <a:rPr lang="zh-CN" altLang="zh-CN" b="1" kern="100" dirty="0">
                <a:solidFill>
                  <a:srgbClr val="006BBC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b="1" kern="100" dirty="0">
                <a:solidFill>
                  <a:srgbClr val="006BBC"/>
                </a:solidFill>
                <a:effectLst/>
                <a:latin typeface="+mn-ea"/>
                <a:ea typeface="+mn-ea"/>
              </a:rPr>
              <a:t>12s</a:t>
            </a:r>
            <a:r>
              <a:rPr lang="zh-CN" altLang="zh-CN" kern="100" dirty="0">
                <a:solidFill>
                  <a:schemeClr val="accent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39954DD-4382-B619-3273-AF88BEC8FE76}"/>
              </a:ext>
            </a:extLst>
          </p:cNvPr>
          <p:cNvSpPr txBox="1"/>
          <p:nvPr/>
        </p:nvSpPr>
        <p:spPr>
          <a:xfrm>
            <a:off x="430496" y="1719543"/>
            <a:ext cx="4704080" cy="1285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kern="1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以佛山市同济路</a:t>
            </a:r>
            <a:r>
              <a:rPr lang="en-US" altLang="zh-CN" kern="100" dirty="0">
                <a:solidFill>
                  <a:schemeClr val="accent1"/>
                </a:solidFill>
                <a:latin typeface="+mn-ea"/>
                <a:ea typeface="+mn-ea"/>
              </a:rPr>
              <a:t>4</a:t>
            </a:r>
            <a:r>
              <a:rPr lang="zh-CN" altLang="zh-CN" kern="1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个交叉口干道为例</a:t>
            </a:r>
            <a:r>
              <a:rPr lang="zh-CN" altLang="en-US" kern="1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kern="1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速度变化范围为</a:t>
            </a:r>
            <a:r>
              <a:rPr lang="en-US" altLang="zh-CN" kern="100" dirty="0">
                <a:solidFill>
                  <a:schemeClr val="accent1"/>
                </a:solidFill>
                <a:latin typeface="+mn-ea"/>
                <a:ea typeface="+mn-ea"/>
              </a:rPr>
              <a:t>[6.5</a:t>
            </a:r>
            <a:r>
              <a:rPr lang="zh-CN" altLang="zh-CN" kern="1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chemeClr val="accent1"/>
                </a:solidFill>
                <a:latin typeface="+mn-ea"/>
                <a:ea typeface="+mn-ea"/>
              </a:rPr>
              <a:t>12.5]</a:t>
            </a:r>
            <a:r>
              <a:rPr lang="zh-CN" altLang="zh-CN" kern="1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车辆行驶速度在速度区间内</a:t>
            </a:r>
            <a:r>
              <a:rPr lang="en-US" altLang="zh-CN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X~N(9,2)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的正态分布。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57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7D5B25-984D-B403-0A2F-C8D38328F83D}"/>
              </a:ext>
            </a:extLst>
          </p:cNvPr>
          <p:cNvSpPr txBox="1"/>
          <p:nvPr/>
        </p:nvSpPr>
        <p:spPr>
          <a:xfrm>
            <a:off x="395288" y="1341438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算例分析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8C7658-57B8-2938-26C5-D0C8ADD8F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087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(d)                      			(e)                     			(f)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A4845B9-4C66-6EC2-6DD1-2C7DF63B1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183EAD-1D94-3FE1-C8CD-A46A721FAE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398" y="1663145"/>
            <a:ext cx="2879725" cy="1954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C2EB7A-40A3-9EFA-602D-EF3AD24020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649295"/>
            <a:ext cx="2879725" cy="1954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092034F-C964-DFD8-20A7-B92646242F22}"/>
              </a:ext>
            </a:extLst>
          </p:cNvPr>
          <p:cNvSpPr txBox="1"/>
          <p:nvPr/>
        </p:nvSpPr>
        <p:spPr>
          <a:xfrm>
            <a:off x="3445063" y="3612440"/>
            <a:ext cx="25340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(a)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周期对推荐速度带宽影响</a:t>
            </a:r>
            <a:endParaRPr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389ABC-22D7-69C8-5332-8FC087685184}"/>
              </a:ext>
            </a:extLst>
          </p:cNvPr>
          <p:cNvSpPr txBox="1"/>
          <p:nvPr/>
        </p:nvSpPr>
        <p:spPr>
          <a:xfrm>
            <a:off x="6684616" y="3602995"/>
            <a:ext cx="1743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(b)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周期对带宽影响</a:t>
            </a:r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130AC6-7B40-96E0-89A1-2905F22A9D0D}"/>
              </a:ext>
            </a:extLst>
          </p:cNvPr>
          <p:cNvSpPr txBox="1"/>
          <p:nvPr/>
        </p:nvSpPr>
        <p:spPr>
          <a:xfrm>
            <a:off x="395288" y="2040811"/>
            <a:ext cx="2808561" cy="1700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模型在</a:t>
            </a:r>
            <a:r>
              <a:rPr lang="zh-CN" altLang="en-US" b="1" dirty="0">
                <a:solidFill>
                  <a:srgbClr val="006BBC"/>
                </a:solidFill>
                <a:latin typeface="+mn-ea"/>
                <a:ea typeface="+mn-ea"/>
              </a:rPr>
              <a:t>短周期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下能够取得更大的推荐速度带宽，</a:t>
            </a:r>
            <a:r>
              <a:rPr lang="zh-CN" altLang="en-US" b="1" dirty="0">
                <a:solidFill>
                  <a:srgbClr val="006BBC"/>
                </a:solidFill>
                <a:latin typeface="+mn-ea"/>
                <a:ea typeface="+mn-ea"/>
              </a:rPr>
              <a:t>总体上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能够取得更大的期望带宽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0A52172-95E3-BD3C-D7AF-3E4C96926E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32" y="3888215"/>
            <a:ext cx="2879725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E0ADEEC-4E8E-E817-BD6F-2D62C14BF4A5}"/>
              </a:ext>
            </a:extLst>
          </p:cNvPr>
          <p:cNvSpPr txBox="1"/>
          <p:nvPr/>
        </p:nvSpPr>
        <p:spPr>
          <a:xfrm>
            <a:off x="443994" y="5917658"/>
            <a:ext cx="2562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4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不同速度分布下带宽相对增量</a:t>
            </a:r>
            <a:endParaRPr lang="zh-CN" altLang="en-US" sz="1400" dirty="0">
              <a:latin typeface="+mn-ea"/>
              <a:ea typeface="+mn-ea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8D7DD21-3C07-BBB4-8CFE-DBB30C270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854" y="4372663"/>
            <a:ext cx="3801219" cy="1180457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B0CB3D5E-E90F-385D-84F0-DE17918E9961}"/>
              </a:ext>
            </a:extLst>
          </p:cNvPr>
          <p:cNvSpPr txBox="1"/>
          <p:nvPr/>
        </p:nvSpPr>
        <p:spPr>
          <a:xfrm>
            <a:off x="5857444" y="4040198"/>
            <a:ext cx="1616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三种模型仿真结果</a:t>
            </a:r>
            <a:endParaRPr lang="zh-CN" altLang="en-US" sz="1400" dirty="0">
              <a:latin typeface="+mn-ea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5042EEF-95AE-7104-12A8-FA43FBFCE66E}"/>
              </a:ext>
            </a:extLst>
          </p:cNvPr>
          <p:cNvSpPr txBox="1"/>
          <p:nvPr/>
        </p:nvSpPr>
        <p:spPr>
          <a:xfrm>
            <a:off x="3138647" y="4070639"/>
            <a:ext cx="1616742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随着方差增加效果逐渐下降，在</a:t>
            </a:r>
            <a:r>
              <a:rPr lang="en-US" altLang="zh-CN" dirty="0">
                <a:solidFill>
                  <a:schemeClr val="accent1"/>
                </a:solidFill>
                <a:latin typeface="+mn-ea"/>
                <a:ea typeface="+mn-ea"/>
              </a:rPr>
              <a:t>u=40km/h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时，取得更好的效果。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30DDF54-FF7E-5ACC-ECDD-8B84544F85D5}"/>
              </a:ext>
            </a:extLst>
          </p:cNvPr>
          <p:cNvSpPr txBox="1"/>
          <p:nvPr/>
        </p:nvSpPr>
        <p:spPr>
          <a:xfrm>
            <a:off x="4650281" y="5619158"/>
            <a:ext cx="4068669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kern="100" dirty="0">
                <a:solidFill>
                  <a:schemeClr val="accent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相较于</a:t>
            </a:r>
            <a:r>
              <a:rPr lang="en-US" altLang="zh-CN" sz="1800" kern="100" dirty="0" err="1">
                <a:solidFill>
                  <a:schemeClr val="accent1"/>
                </a:solidFill>
                <a:effectLst/>
                <a:latin typeface="+mn-ea"/>
                <a:ea typeface="+mn-ea"/>
              </a:rPr>
              <a:t>Maxband</a:t>
            </a:r>
            <a:r>
              <a:rPr lang="zh-CN" altLang="zh-CN" sz="1800" kern="100" dirty="0">
                <a:solidFill>
                  <a:schemeClr val="accent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，本模型减少</a:t>
            </a:r>
            <a:r>
              <a:rPr lang="zh-CN" altLang="zh-CN" sz="1800" b="1" kern="100" dirty="0">
                <a:solidFill>
                  <a:srgbClr val="006BBC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停车次数</a:t>
            </a:r>
            <a:r>
              <a:rPr lang="en-US" altLang="zh-CN" sz="1800" b="1" kern="100" dirty="0">
                <a:solidFill>
                  <a:srgbClr val="006BBC"/>
                </a:solidFill>
                <a:effectLst/>
                <a:latin typeface="+mn-ea"/>
                <a:ea typeface="+mn-ea"/>
              </a:rPr>
              <a:t>25%</a:t>
            </a:r>
            <a:r>
              <a:rPr lang="zh-CN" altLang="zh-CN" sz="1800" b="1" kern="100" dirty="0">
                <a:solidFill>
                  <a:srgbClr val="006BBC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，延误</a:t>
            </a:r>
            <a:r>
              <a:rPr lang="en-US" altLang="zh-CN" sz="1800" b="1" kern="100" dirty="0">
                <a:solidFill>
                  <a:srgbClr val="006BBC"/>
                </a:solidFill>
                <a:effectLst/>
                <a:latin typeface="+mn-ea"/>
                <a:ea typeface="+mn-ea"/>
              </a:rPr>
              <a:t>45%</a:t>
            </a:r>
            <a:r>
              <a:rPr lang="zh-CN" altLang="zh-CN" sz="1800" b="1" kern="100" dirty="0">
                <a:solidFill>
                  <a:srgbClr val="006BBC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、排队长度</a:t>
            </a:r>
            <a:r>
              <a:rPr lang="en-US" altLang="zh-CN" sz="1800" b="1" kern="100" dirty="0">
                <a:solidFill>
                  <a:srgbClr val="006BBC"/>
                </a:solidFill>
                <a:effectLst/>
                <a:latin typeface="+mn-ea"/>
                <a:ea typeface="+mn-ea"/>
              </a:rPr>
              <a:t>17%</a:t>
            </a:r>
            <a:endParaRPr lang="zh-CN" altLang="en-US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635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7D5B25-984D-B403-0A2F-C8D38328F83D}"/>
              </a:ext>
            </a:extLst>
          </p:cNvPr>
          <p:cNvSpPr txBox="1"/>
          <p:nvPr/>
        </p:nvSpPr>
        <p:spPr>
          <a:xfrm>
            <a:off x="395288" y="1341438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kern="100" dirty="0">
                <a:effectLst/>
                <a:latin typeface="+mn-ea"/>
                <a:ea typeface="+mn-ea"/>
                <a:cs typeface="黑体" panose="02010609060101010101" pitchFamily="49" charset="-122"/>
              </a:rPr>
              <a:t>考虑速度分布扰动的期望带宽模型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8C7658-57B8-2938-26C5-D0C8ADD8F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087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(d)                      			(e)                     			(f)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D5F4146-5E2A-2E65-5B79-D766C4A0E3FA}"/>
              </a:ext>
            </a:extLst>
          </p:cNvPr>
          <p:cNvSpPr txBox="1"/>
          <p:nvPr/>
        </p:nvSpPr>
        <p:spPr>
          <a:xfrm>
            <a:off x="406707" y="1781729"/>
            <a:ext cx="8268981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b="1" kern="100" dirty="0">
                <a:solidFill>
                  <a:srgbClr val="006BBC"/>
                </a:solidFill>
                <a:effectLst/>
                <a:latin typeface="+mn-ea"/>
                <a:ea typeface="+mn-ea"/>
                <a:cs typeface="黑体" panose="02010609060101010101" pitchFamily="49" charset="-122"/>
              </a:rPr>
              <a:t>改进最大带宽模型算法</a:t>
            </a:r>
            <a:r>
              <a:rPr lang="zh-CN" altLang="en-US" sz="1800" kern="100" dirty="0">
                <a:solidFill>
                  <a:schemeClr val="accent1"/>
                </a:solidFill>
                <a:effectLst/>
                <a:latin typeface="+mn-ea"/>
                <a:ea typeface="+mn-ea"/>
                <a:cs typeface="黑体" panose="02010609060101010101" pitchFamily="49" charset="-122"/>
              </a:rPr>
              <a:t>能够在更短的时间内求解方案，采用微分思想，对速度区间使用该方法构建同步求解模型。</a:t>
            </a:r>
            <a:endParaRPr lang="zh-CN" altLang="en-US" b="1" dirty="0">
              <a:solidFill>
                <a:srgbClr val="006BBC"/>
              </a:solidFill>
              <a:latin typeface="+mn-ea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8D0A60-EB2B-12B4-0928-3C7332800787}"/>
              </a:ext>
            </a:extLst>
          </p:cNvPr>
          <p:cNvSpPr txBox="1"/>
          <p:nvPr/>
        </p:nvSpPr>
        <p:spPr>
          <a:xfrm>
            <a:off x="391900" y="2727095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6BBC"/>
                </a:solidFill>
                <a:latin typeface="+mn-ea"/>
                <a:ea typeface="+mn-ea"/>
              </a:rPr>
              <a:t>1</a:t>
            </a:r>
            <a:r>
              <a:rPr lang="zh-CN" altLang="en-US" b="1" dirty="0">
                <a:solidFill>
                  <a:srgbClr val="006BBC"/>
                </a:solidFill>
                <a:latin typeface="+mn-ea"/>
                <a:ea typeface="+mn-ea"/>
              </a:rPr>
              <a:t>、以期望带宽最大构建目标函数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5529D3CF-2DF1-0A75-10C9-ABA59FEF2F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9592" y="3189036"/>
          <a:ext cx="2727194" cy="54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81200" imgH="393700" progId="Equation.DSMT4">
                  <p:embed/>
                </p:oleObj>
              </mc:Choice>
              <mc:Fallback>
                <p:oleObj name="Equation" r:id="rId2" imgW="1981200" imgH="3937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5529D3CF-2DF1-0A75-10C9-ABA59FEF2F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189036"/>
                        <a:ext cx="2727194" cy="546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B742F521-ED18-24B6-A1B3-89ECB2422371}"/>
              </a:ext>
            </a:extLst>
          </p:cNvPr>
          <p:cNvSpPr txBox="1"/>
          <p:nvPr/>
        </p:nvSpPr>
        <p:spPr>
          <a:xfrm>
            <a:off x="406707" y="3761574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6BBC"/>
                </a:solidFill>
                <a:latin typeface="+mn-ea"/>
                <a:ea typeface="+mn-ea"/>
              </a:rPr>
              <a:t>2</a:t>
            </a:r>
            <a:r>
              <a:rPr lang="zh-CN" altLang="en-US" b="1" dirty="0">
                <a:solidFill>
                  <a:srgbClr val="006BBC"/>
                </a:solidFill>
                <a:latin typeface="+mn-ea"/>
                <a:ea typeface="+mn-ea"/>
              </a:rPr>
              <a:t>、为不同速度构建求解模型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A4845B9-4C66-6EC2-6DD1-2C7DF63B1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207514C-07A2-854D-B4A2-BDE2575390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4388" y="4201865"/>
          <a:ext cx="2812398" cy="1860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22500" imgH="1473200" progId="Equation.DSMT4">
                  <p:embed/>
                </p:oleObj>
              </mc:Choice>
              <mc:Fallback>
                <p:oleObj name="Equation" r:id="rId4" imgW="2222500" imgH="14732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B207514C-07A2-854D-B4A2-BDE2575390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388" y="4201865"/>
                        <a:ext cx="2812398" cy="18608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09392264-4845-8DFF-2CBB-80BA5039C66F}"/>
              </a:ext>
            </a:extLst>
          </p:cNvPr>
          <p:cNvSpPr txBox="1"/>
          <p:nvPr/>
        </p:nvSpPr>
        <p:spPr>
          <a:xfrm>
            <a:off x="4541197" y="3706243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6BBC"/>
                </a:solidFill>
                <a:latin typeface="+mn-ea"/>
                <a:ea typeface="+mn-ea"/>
              </a:rPr>
              <a:t>3</a:t>
            </a:r>
            <a:r>
              <a:rPr lang="zh-CN" altLang="en-US" b="1" dirty="0">
                <a:solidFill>
                  <a:srgbClr val="006BBC"/>
                </a:solidFill>
                <a:latin typeface="+mn-ea"/>
                <a:ea typeface="+mn-ea"/>
              </a:rPr>
              <a:t>、自动舍弃无效带宽下的速度</a:t>
            </a: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466E05AB-DA2A-4643-291E-60A5CF8A41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48064" y="4178830"/>
          <a:ext cx="3072953" cy="623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95500" imgH="419100" progId="Equation.DSMT4">
                  <p:embed/>
                </p:oleObj>
              </mc:Choice>
              <mc:Fallback>
                <p:oleObj name="Equation" r:id="rId6" imgW="2095500" imgH="41910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466E05AB-DA2A-4643-291E-60A5CF8A41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4178830"/>
                        <a:ext cx="3072953" cy="6238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片 22">
            <a:extLst>
              <a:ext uri="{FF2B5EF4-FFF2-40B4-BE49-F238E27FC236}">
                <a16:creationId xmlns:a16="http://schemas.microsoft.com/office/drawing/2014/main" id="{C24F6B06-5DBA-41CB-D557-BEFF447409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3660" y="2671336"/>
            <a:ext cx="1533699" cy="89987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D6A16A5-3ACD-25BE-1EEC-7CA04484B9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1291" y="2671336"/>
            <a:ext cx="1533699" cy="89987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EA96DF4-956D-373E-E332-C01CCB931A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8922" y="2632699"/>
            <a:ext cx="1533699" cy="899875"/>
          </a:xfrm>
          <a:prstGeom prst="rect">
            <a:avLst/>
          </a:prstGeom>
        </p:spPr>
      </p:pic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BE991717-DC3F-DD01-635D-2A5C7E9A5B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1971" y="4802698"/>
          <a:ext cx="3369046" cy="677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387520" imgH="482400" progId="Equation.DSMT4">
                  <p:embed/>
                </p:oleObj>
              </mc:Choice>
              <mc:Fallback>
                <p:oleObj name="Equation" r:id="rId11" imgW="2387520" imgH="482400" progId="Equation.DSMT4">
                  <p:embed/>
                  <p:pic>
                    <p:nvPicPr>
                      <p:cNvPr id="36" name="对象 35">
                        <a:extLst>
                          <a:ext uri="{FF2B5EF4-FFF2-40B4-BE49-F238E27FC236}">
                            <a16:creationId xmlns:a16="http://schemas.microsoft.com/office/drawing/2014/main" id="{BE991717-DC3F-DD01-635D-2A5C7E9A5B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1971" y="4802698"/>
                        <a:ext cx="3369046" cy="6773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D20B3D2F-330F-3938-C2CD-C160E74519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31771" y="5597325"/>
          <a:ext cx="3369046" cy="657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184400" imgH="419100" progId="Equation.DSMT4">
                  <p:embed/>
                </p:oleObj>
              </mc:Choice>
              <mc:Fallback>
                <p:oleObj name="Equation" r:id="rId13" imgW="2184400" imgH="419100" progId="Equation.DSMT4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D20B3D2F-330F-3938-C2CD-C160E74519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1771" y="5597325"/>
                        <a:ext cx="3369046" cy="6576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263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596A8944-2859-A264-68D0-FDBF376B2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7" y="1484784"/>
            <a:ext cx="8640763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accent1"/>
                </a:solidFill>
                <a:latin typeface="+mn-lt"/>
                <a:ea typeface="仿宋_GB2312" pitchFamily="1" charset="-122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18859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228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25717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2914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575"/>
              </a:spcAft>
              <a:buFontTx/>
              <a:buNone/>
            </a:pPr>
            <a:r>
              <a:rPr lang="zh-CN" altLang="en-US" sz="2400" b="1" kern="0" dirty="0">
                <a:latin typeface="+mn-ea"/>
                <a:cs typeface="Times New Roman" panose="02020603050405020304" pitchFamily="18" charset="0"/>
              </a:rPr>
              <a:t>一、速度扰动下干道最大带宽协调控制</a:t>
            </a:r>
            <a:endParaRPr lang="en-US" altLang="zh-CN" sz="2400" b="1" kern="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Aft>
                <a:spcPts val="575"/>
              </a:spcAft>
              <a:buFontTx/>
              <a:buNone/>
            </a:pPr>
            <a:r>
              <a:rPr lang="zh-CN" altLang="en-US" sz="2400" b="1" kern="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二、长干道混合车流路径分割与绿波优化</a:t>
            </a:r>
            <a:endParaRPr lang="en-US" altLang="zh-CN" sz="2400" b="1" kern="0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Aft>
                <a:spcPts val="575"/>
              </a:spcAft>
              <a:buFontTx/>
              <a:buNone/>
            </a:pPr>
            <a:r>
              <a:rPr lang="zh-CN" altLang="en-US" sz="2400" b="1" kern="0" dirty="0">
                <a:latin typeface="+mn-ea"/>
                <a:cs typeface="Times New Roman" panose="02020603050405020304" pitchFamily="18" charset="0"/>
              </a:rPr>
              <a:t>三、长干道混合车流路径分割与绿波相序优化</a:t>
            </a:r>
            <a:endParaRPr lang="en-US" altLang="zh-CN" sz="2400" b="1" kern="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Aft>
                <a:spcPts val="575"/>
              </a:spcAft>
              <a:buFontTx/>
              <a:buNone/>
            </a:pPr>
            <a:r>
              <a:rPr lang="zh-CN" altLang="en-US" sz="2400" b="1" kern="0" dirty="0">
                <a:latin typeface="+mn-ea"/>
                <a:cs typeface="Times New Roman" panose="02020603050405020304" pitchFamily="18" charset="0"/>
              </a:rPr>
              <a:t>四、城市干道信号多模式绿波协调控制系统</a:t>
            </a:r>
            <a:endParaRPr lang="en-US" altLang="zh-CN" sz="2400" b="1" kern="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8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1447CD1-6506-D3BD-B58A-0E1318F967A8}"/>
              </a:ext>
            </a:extLst>
          </p:cNvPr>
          <p:cNvSpPr txBox="1"/>
          <p:nvPr/>
        </p:nvSpPr>
        <p:spPr>
          <a:xfrm>
            <a:off x="395288" y="1341438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kern="100" dirty="0">
                <a:effectLst/>
                <a:latin typeface="+mn-ea"/>
                <a:ea typeface="+mn-ea"/>
                <a:cs typeface="黑体" panose="02010609060101010101" pitchFamily="49" charset="-122"/>
              </a:rPr>
              <a:t>速度扰动下长干道混合路径分割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7CDFB64-3861-C4BF-3434-BB8190AA0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77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54E9B34A-C8AC-1100-BF20-8CA154060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58F727-9FDA-DE43-4976-B79FA18BEA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980" y="1044158"/>
            <a:ext cx="4421852" cy="510120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283774D-EE34-024B-03B6-D576E8F4C7D3}"/>
              </a:ext>
            </a:extLst>
          </p:cNvPr>
          <p:cNvSpPr txBox="1"/>
          <p:nvPr/>
        </p:nvSpPr>
        <p:spPr>
          <a:xfrm>
            <a:off x="395288" y="1962450"/>
            <a:ext cx="4176712" cy="86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</a:rPr>
              <a:t>采用</a:t>
            </a:r>
            <a:r>
              <a:rPr lang="zh-CN" altLang="en-US" b="1" dirty="0">
                <a:solidFill>
                  <a:srgbClr val="006BBC"/>
                </a:solidFill>
              </a:rPr>
              <a:t>双层优化</a:t>
            </a:r>
            <a:r>
              <a:rPr lang="zh-CN" altLang="en-US" dirty="0">
                <a:solidFill>
                  <a:schemeClr val="accent1"/>
                </a:solidFill>
              </a:rPr>
              <a:t>模型求解长干道混合路径分割下的期望速度带宽。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29ACB4-4FE2-7D62-FB16-FAD033CDE350}"/>
              </a:ext>
            </a:extLst>
          </p:cNvPr>
          <p:cNvSpPr txBox="1"/>
          <p:nvPr/>
        </p:nvSpPr>
        <p:spPr>
          <a:xfrm>
            <a:off x="395288" y="2960133"/>
            <a:ext cx="4176712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</a:rPr>
              <a:t>上层以长干道混合路径分割求解</a:t>
            </a:r>
            <a:r>
              <a:rPr lang="zh-CN" altLang="en-US" b="1" dirty="0">
                <a:solidFill>
                  <a:srgbClr val="006BBC"/>
                </a:solidFill>
              </a:rPr>
              <a:t>信号周期，分割点位置、旅行时间、额外停靠时间和有效带宽路径</a:t>
            </a:r>
            <a:r>
              <a:rPr lang="zh-CN" altLang="en-US" dirty="0">
                <a:solidFill>
                  <a:schemeClr val="accent1"/>
                </a:solidFill>
              </a:rPr>
              <a:t>等。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41758C-D761-329B-6E90-D7326F29CA3E}"/>
              </a:ext>
            </a:extLst>
          </p:cNvPr>
          <p:cNvSpPr txBox="1"/>
          <p:nvPr/>
        </p:nvSpPr>
        <p:spPr>
          <a:xfrm>
            <a:off x="395288" y="4383125"/>
            <a:ext cx="3793792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</a:rPr>
              <a:t>下层以上层输出为输入，构建</a:t>
            </a:r>
            <a:r>
              <a:rPr lang="zh-CN" altLang="en-US" b="1" dirty="0">
                <a:solidFill>
                  <a:srgbClr val="006BBC"/>
                </a:solidFill>
              </a:rPr>
              <a:t>速度扰动的干道分割双层优化模型</a:t>
            </a:r>
            <a:r>
              <a:rPr lang="zh-CN" altLang="en-US" dirty="0">
                <a:solidFill>
                  <a:schemeClr val="accent1"/>
                </a:solidFill>
              </a:rPr>
              <a:t>，求解混合路径带宽和期望带宽。</a:t>
            </a:r>
          </a:p>
        </p:txBody>
      </p:sp>
    </p:spTree>
    <p:extLst>
      <p:ext uri="{BB962C8B-B14F-4D97-AF65-F5344CB8AC3E}">
        <p14:creationId xmlns:p14="http://schemas.microsoft.com/office/powerpoint/2010/main" val="128475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1447CD1-6506-D3BD-B58A-0E1318F967A8}"/>
              </a:ext>
            </a:extLst>
          </p:cNvPr>
          <p:cNvSpPr txBox="1"/>
          <p:nvPr/>
        </p:nvSpPr>
        <p:spPr>
          <a:xfrm>
            <a:off x="395288" y="1341438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kern="100" dirty="0">
                <a:effectLst/>
                <a:latin typeface="+mn-ea"/>
                <a:ea typeface="+mn-ea"/>
                <a:cs typeface="黑体" panose="02010609060101010101" pitchFamily="49" charset="-122"/>
              </a:rPr>
              <a:t>长干道混合路径分割</a:t>
            </a:r>
            <a:endParaRPr lang="zh-CN" altLang="en-US" b="1" dirty="0">
              <a:latin typeface="+mn-ea"/>
              <a:ea typeface="+mn-ea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B7C408F-520B-7659-8E47-3751ED72CF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1980825"/>
              </p:ext>
            </p:extLst>
          </p:nvPr>
        </p:nvGraphicFramePr>
        <p:xfrm>
          <a:off x="3041710" y="4733512"/>
          <a:ext cx="5761038" cy="188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773790" imgH="2720010" progId="Visio.Drawing.15">
                  <p:embed/>
                </p:oleObj>
              </mc:Choice>
              <mc:Fallback>
                <p:oleObj name="Visio" r:id="rId2" imgW="6773790" imgH="272001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8481"/>
                      <a:stretch>
                        <a:fillRect/>
                      </a:stretch>
                    </p:blipFill>
                    <p:spPr bwMode="auto">
                      <a:xfrm>
                        <a:off x="3041710" y="4733512"/>
                        <a:ext cx="5761038" cy="1882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53243AD0-BD05-CB0B-635B-96A5A5457777}"/>
              </a:ext>
            </a:extLst>
          </p:cNvPr>
          <p:cNvSpPr txBox="1"/>
          <p:nvPr/>
        </p:nvSpPr>
        <p:spPr>
          <a:xfrm>
            <a:off x="323528" y="1780423"/>
            <a:ext cx="8352160" cy="45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kern="100" dirty="0">
                <a:solidFill>
                  <a:srgbClr val="006BBC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以交叉口作为干道分割点，额外延长公交停站时间，缓解与小汽车的带宽冲突。</a:t>
            </a:r>
            <a:endParaRPr lang="en-US" altLang="zh-CN" sz="1800" b="1" kern="100" dirty="0">
              <a:solidFill>
                <a:srgbClr val="006BBC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2BF948-4028-82FF-80F7-DA358695DC0B}"/>
              </a:ext>
            </a:extLst>
          </p:cNvPr>
          <p:cNvSpPr txBox="1"/>
          <p:nvPr/>
        </p:nvSpPr>
        <p:spPr>
          <a:xfrm>
            <a:off x="323528" y="2401506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6BBC"/>
                </a:solidFill>
                <a:latin typeface="+mn-ea"/>
                <a:ea typeface="+mn-ea"/>
              </a:rPr>
              <a:t>1</a:t>
            </a:r>
            <a:r>
              <a:rPr lang="zh-CN" altLang="en-US" b="1" dirty="0">
                <a:solidFill>
                  <a:srgbClr val="006BBC"/>
                </a:solidFill>
                <a:latin typeface="+mn-ea"/>
                <a:ea typeface="+mn-ea"/>
              </a:rPr>
              <a:t>、构建目标函数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6284FF0F-8B45-2C7D-0EAD-41CA1243EA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099106"/>
              </p:ext>
            </p:extLst>
          </p:nvPr>
        </p:nvGraphicFramePr>
        <p:xfrm>
          <a:off x="3374818" y="2770838"/>
          <a:ext cx="5607991" cy="2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89500" imgH="2006600" progId="Equation.DSMT4">
                  <p:embed/>
                </p:oleObj>
              </mc:Choice>
              <mc:Fallback>
                <p:oleObj name="Equation" r:id="rId4" imgW="4889500" imgH="2006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4818" y="2770838"/>
                        <a:ext cx="5607991" cy="2289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E12F864A-F6EB-0F80-7186-E77B2B35D533}"/>
              </a:ext>
            </a:extLst>
          </p:cNvPr>
          <p:cNvSpPr txBox="1"/>
          <p:nvPr/>
        </p:nvSpPr>
        <p:spPr>
          <a:xfrm>
            <a:off x="416392" y="2747209"/>
            <a:ext cx="3039172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目的：使乘客（小汽车和公交车）带宽最大和分割点等待时间与停车等待时间最小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92AA9C3-FB93-B022-0035-7B5CFB9E6929}"/>
              </a:ext>
            </a:extLst>
          </p:cNvPr>
          <p:cNvSpPr txBox="1"/>
          <p:nvPr/>
        </p:nvSpPr>
        <p:spPr>
          <a:xfrm>
            <a:off x="535212" y="4149080"/>
            <a:ext cx="280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D1—</a:t>
            </a:r>
            <a:r>
              <a:rPr lang="zh-CN" altLang="en-US" dirty="0"/>
              <a:t>小汽车乘客带宽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625123F-1049-DA11-0086-A080C8FB174A}"/>
              </a:ext>
            </a:extLst>
          </p:cNvPr>
          <p:cNvSpPr txBox="1"/>
          <p:nvPr/>
        </p:nvSpPr>
        <p:spPr>
          <a:xfrm>
            <a:off x="535212" y="4631070"/>
            <a:ext cx="280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D2—</a:t>
            </a:r>
            <a:r>
              <a:rPr lang="zh-CN" altLang="en-US" dirty="0"/>
              <a:t>公交乘客带宽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CC0EABE-75F7-42EC-7415-2AB4BBA79029}"/>
              </a:ext>
            </a:extLst>
          </p:cNvPr>
          <p:cNvSpPr txBox="1"/>
          <p:nvPr/>
        </p:nvSpPr>
        <p:spPr>
          <a:xfrm>
            <a:off x="535212" y="5113060"/>
            <a:ext cx="280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D3—</a:t>
            </a:r>
            <a:r>
              <a:rPr lang="zh-CN" altLang="en-US" dirty="0"/>
              <a:t>分割点等待时间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FE51FC4-7C04-B777-8DC8-15F2D5924F71}"/>
              </a:ext>
            </a:extLst>
          </p:cNvPr>
          <p:cNvSpPr txBox="1"/>
          <p:nvPr/>
        </p:nvSpPr>
        <p:spPr>
          <a:xfrm>
            <a:off x="535212" y="5595050"/>
            <a:ext cx="212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D4—</a:t>
            </a:r>
            <a:r>
              <a:rPr lang="zh-CN" altLang="en-US" dirty="0"/>
              <a:t>停车损失时间</a:t>
            </a:r>
          </a:p>
        </p:txBody>
      </p:sp>
    </p:spTree>
    <p:extLst>
      <p:ext uri="{BB962C8B-B14F-4D97-AF65-F5344CB8AC3E}">
        <p14:creationId xmlns:p14="http://schemas.microsoft.com/office/powerpoint/2010/main" val="226637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A98975BC-1FDF-F125-A6F7-223BADB676E6}"/>
              </a:ext>
            </a:extLst>
          </p:cNvPr>
          <p:cNvSpPr/>
          <p:nvPr/>
        </p:nvSpPr>
        <p:spPr bwMode="auto">
          <a:xfrm>
            <a:off x="-1785" y="0"/>
            <a:ext cx="9147572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9525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37" name="Rectangle 3"/>
          <p:cNvSpPr txBox="1">
            <a:spLocks noChangeArrowheads="1"/>
          </p:cNvSpPr>
          <p:nvPr/>
        </p:nvSpPr>
        <p:spPr bwMode="auto">
          <a:xfrm>
            <a:off x="3901083" y="1259683"/>
            <a:ext cx="1152525" cy="451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2700" b="1">
                <a:solidFill>
                  <a:schemeClr val="accent2"/>
                </a:solidFill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9238" name="Text Box 5"/>
          <p:cNvSpPr txBox="1">
            <a:spLocks noChangeArrowheads="1"/>
          </p:cNvSpPr>
          <p:nvPr/>
        </p:nvSpPr>
        <p:spPr bwMode="auto">
          <a:xfrm>
            <a:off x="3842745" y="1678783"/>
            <a:ext cx="12692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accent2"/>
                </a:solidFill>
                <a:ea typeface="微软雅黑" panose="020B0503020204020204" pitchFamily="34" charset="-122"/>
              </a:rPr>
              <a:t>C</a:t>
            </a:r>
            <a:r>
              <a:rPr lang="zh-CN" altLang="en-US">
                <a:solidFill>
                  <a:schemeClr val="accent2"/>
                </a:solidFill>
                <a:ea typeface="微软雅黑" panose="020B0503020204020204" pitchFamily="34" charset="-122"/>
              </a:rPr>
              <a:t>ontents</a:t>
            </a:r>
          </a:p>
        </p:txBody>
      </p:sp>
      <p:grpSp>
        <p:nvGrpSpPr>
          <p:cNvPr id="2" name="组合 21">
            <a:extLst>
              <a:ext uri="{FF2B5EF4-FFF2-40B4-BE49-F238E27FC236}">
                <a16:creationId xmlns:a16="http://schemas.microsoft.com/office/drawing/2014/main" id="{8A52E9B7-EAE6-8375-EBEC-B90EAF2B55BE}"/>
              </a:ext>
            </a:extLst>
          </p:cNvPr>
          <p:cNvGrpSpPr>
            <a:grpSpLocks/>
          </p:cNvGrpSpPr>
          <p:nvPr/>
        </p:nvGrpSpPr>
        <p:grpSpPr bwMode="auto">
          <a:xfrm>
            <a:off x="3319840" y="2496849"/>
            <a:ext cx="2516981" cy="416688"/>
            <a:chOff x="4454856" y="1909371"/>
            <a:chExt cx="3355577" cy="555895"/>
          </a:xfrm>
        </p:grpSpPr>
        <p:sp>
          <p:nvSpPr>
            <p:cNvPr id="3" name="TextBox 20">
              <a:extLst>
                <a:ext uri="{FF2B5EF4-FFF2-40B4-BE49-F238E27FC236}">
                  <a16:creationId xmlns:a16="http://schemas.microsoft.com/office/drawing/2014/main" id="{5DCF86FD-1314-907C-BA96-BF9AC10E78C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873906" y="1909371"/>
              <a:ext cx="2936527" cy="554307"/>
            </a:xfrm>
            <a:prstGeom prst="rect">
              <a:avLst/>
            </a:prstGeom>
            <a:noFill/>
            <a:ln w="25400" algn="ctr">
              <a:solidFill>
                <a:srgbClr val="006BB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431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100" b="1" dirty="0">
                  <a:solidFill>
                    <a:srgbClr val="A70100"/>
                  </a:solidFill>
                  <a:latin typeface="微软雅黑" panose="020B0503020204020204" pitchFamily="34" charset="-122"/>
                </a:rPr>
                <a:t>  </a:t>
              </a:r>
              <a:r>
                <a:rPr lang="zh-CN" altLang="en-US" sz="2100" b="1" dirty="0">
                  <a:solidFill>
                    <a:schemeClr val="accent2"/>
                  </a:solidFill>
                  <a:latin typeface="微软雅黑" panose="020B0503020204020204" pitchFamily="34" charset="-122"/>
                </a:rPr>
                <a:t>背景意义</a:t>
              </a:r>
            </a:p>
          </p:txBody>
        </p:sp>
        <p:sp>
          <p:nvSpPr>
            <p:cNvPr id="4" name="五边形 28">
              <a:extLst>
                <a:ext uri="{FF2B5EF4-FFF2-40B4-BE49-F238E27FC236}">
                  <a16:creationId xmlns:a16="http://schemas.microsoft.com/office/drawing/2014/main" id="{4BD66D43-229C-FCCA-2554-DC438A5B30D1}"/>
                </a:ext>
              </a:extLst>
            </p:cNvPr>
            <p:cNvSpPr/>
            <p:nvPr/>
          </p:nvSpPr>
          <p:spPr bwMode="auto">
            <a:xfrm>
              <a:off x="4454856" y="1909371"/>
              <a:ext cx="704766" cy="520991"/>
            </a:xfrm>
            <a:prstGeom prst="homePlate">
              <a:avLst/>
            </a:prstGeom>
            <a:solidFill>
              <a:srgbClr val="006BBC"/>
            </a:solidFill>
            <a:ln w="25400" cap="flat" cmpd="sng" algn="ctr">
              <a:solidFill>
                <a:srgbClr val="006BBC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1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TextBox 29">
              <a:extLst>
                <a:ext uri="{FF2B5EF4-FFF2-40B4-BE49-F238E27FC236}">
                  <a16:creationId xmlns:a16="http://schemas.microsoft.com/office/drawing/2014/main" id="{1DFD216F-39BD-5E80-2FDF-445878B7710B}"/>
                </a:ext>
              </a:extLst>
            </p:cNvPr>
            <p:cNvSpPr txBox="1"/>
            <p:nvPr/>
          </p:nvSpPr>
          <p:spPr bwMode="auto">
            <a:xfrm>
              <a:off x="4462792" y="1910959"/>
              <a:ext cx="482543" cy="55430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100" b="1" kern="0" dirty="0">
                  <a:solidFill>
                    <a:prstClr val="white"/>
                  </a:solidFill>
                  <a:latin typeface="Arial Black" panose="020B0A0402010202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endParaRPr lang="zh-CN" altLang="en-US" sz="2100" b="1" kern="0" dirty="0">
                <a:solidFill>
                  <a:prstClr val="white"/>
                </a:solidFill>
                <a:latin typeface="Arial Black" panose="020B0A040201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23" name="组合 21">
            <a:extLst>
              <a:ext uri="{FF2B5EF4-FFF2-40B4-BE49-F238E27FC236}">
                <a16:creationId xmlns:a16="http://schemas.microsoft.com/office/drawing/2014/main" id="{5E16994E-3825-156F-D3E4-EBB2BB5F1B80}"/>
              </a:ext>
            </a:extLst>
          </p:cNvPr>
          <p:cNvGrpSpPr>
            <a:grpSpLocks/>
          </p:cNvGrpSpPr>
          <p:nvPr/>
        </p:nvGrpSpPr>
        <p:grpSpPr bwMode="auto">
          <a:xfrm>
            <a:off x="3319840" y="3069215"/>
            <a:ext cx="2516981" cy="416688"/>
            <a:chOff x="4454856" y="1909371"/>
            <a:chExt cx="3355577" cy="555895"/>
          </a:xfrm>
        </p:grpSpPr>
        <p:sp>
          <p:nvSpPr>
            <p:cNvPr id="24" name="TextBox 20">
              <a:extLst>
                <a:ext uri="{FF2B5EF4-FFF2-40B4-BE49-F238E27FC236}">
                  <a16:creationId xmlns:a16="http://schemas.microsoft.com/office/drawing/2014/main" id="{ADC34327-0018-A704-6C8E-B0DA47A4177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873906" y="1909371"/>
              <a:ext cx="2936527" cy="554307"/>
            </a:xfrm>
            <a:prstGeom prst="rect">
              <a:avLst/>
            </a:prstGeom>
            <a:noFill/>
            <a:ln w="25400" algn="ctr">
              <a:solidFill>
                <a:srgbClr val="006BB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431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100" b="1" dirty="0">
                  <a:solidFill>
                    <a:schemeClr val="accent2"/>
                  </a:solidFill>
                  <a:latin typeface="微软雅黑" panose="020B0503020204020204" pitchFamily="34" charset="-122"/>
                </a:rPr>
                <a:t>  研究现状</a:t>
              </a:r>
            </a:p>
          </p:txBody>
        </p:sp>
        <p:sp>
          <p:nvSpPr>
            <p:cNvPr id="25" name="五边形 28">
              <a:extLst>
                <a:ext uri="{FF2B5EF4-FFF2-40B4-BE49-F238E27FC236}">
                  <a16:creationId xmlns:a16="http://schemas.microsoft.com/office/drawing/2014/main" id="{92C19E46-9575-DBB3-52D7-2B50D594DD89}"/>
                </a:ext>
              </a:extLst>
            </p:cNvPr>
            <p:cNvSpPr/>
            <p:nvPr/>
          </p:nvSpPr>
          <p:spPr bwMode="auto">
            <a:xfrm>
              <a:off x="4454856" y="1909371"/>
              <a:ext cx="704766" cy="520991"/>
            </a:xfrm>
            <a:prstGeom prst="homePlate">
              <a:avLst/>
            </a:prstGeom>
            <a:solidFill>
              <a:srgbClr val="006BBC"/>
            </a:solidFill>
            <a:ln w="25400" cap="flat" cmpd="sng" algn="ctr">
              <a:solidFill>
                <a:srgbClr val="006BBC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1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TextBox 29">
              <a:extLst>
                <a:ext uri="{FF2B5EF4-FFF2-40B4-BE49-F238E27FC236}">
                  <a16:creationId xmlns:a16="http://schemas.microsoft.com/office/drawing/2014/main" id="{DF75C62D-C97B-D832-BA7D-B517B07B2D5F}"/>
                </a:ext>
              </a:extLst>
            </p:cNvPr>
            <p:cNvSpPr txBox="1"/>
            <p:nvPr/>
          </p:nvSpPr>
          <p:spPr bwMode="auto">
            <a:xfrm>
              <a:off x="4462792" y="1910959"/>
              <a:ext cx="482543" cy="55430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100" b="1" kern="0" dirty="0">
                  <a:solidFill>
                    <a:prstClr val="white"/>
                  </a:solidFill>
                  <a:latin typeface="Arial Black" panose="020B0A0402010202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</a:t>
              </a:r>
              <a:endParaRPr lang="zh-CN" altLang="en-US" sz="2100" b="1" kern="0" dirty="0">
                <a:solidFill>
                  <a:prstClr val="white"/>
                </a:solidFill>
                <a:latin typeface="Arial Black" panose="020B0A040201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27" name="组合 21">
            <a:extLst>
              <a:ext uri="{FF2B5EF4-FFF2-40B4-BE49-F238E27FC236}">
                <a16:creationId xmlns:a16="http://schemas.microsoft.com/office/drawing/2014/main" id="{27BEF290-D860-4EFE-CE5B-72BF85C1FB81}"/>
              </a:ext>
            </a:extLst>
          </p:cNvPr>
          <p:cNvGrpSpPr>
            <a:grpSpLocks/>
          </p:cNvGrpSpPr>
          <p:nvPr/>
        </p:nvGrpSpPr>
        <p:grpSpPr bwMode="auto">
          <a:xfrm>
            <a:off x="3319840" y="3641581"/>
            <a:ext cx="2516981" cy="416688"/>
            <a:chOff x="4454856" y="1909371"/>
            <a:chExt cx="3355577" cy="555895"/>
          </a:xfrm>
        </p:grpSpPr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91116C20-66B9-F119-3EA4-E6B0F9AFC43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873906" y="1909371"/>
              <a:ext cx="2936527" cy="554307"/>
            </a:xfrm>
            <a:prstGeom prst="rect">
              <a:avLst/>
            </a:prstGeom>
            <a:noFill/>
            <a:ln w="25400" algn="ctr">
              <a:solidFill>
                <a:srgbClr val="006BB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431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100" b="1" dirty="0">
                  <a:solidFill>
                    <a:srgbClr val="A70100"/>
                  </a:solidFill>
                  <a:latin typeface="微软雅黑" panose="020B0503020204020204" pitchFamily="34" charset="-122"/>
                </a:rPr>
                <a:t>  </a:t>
              </a:r>
              <a:r>
                <a:rPr lang="zh-CN" altLang="en-US" sz="2100" b="1" dirty="0">
                  <a:solidFill>
                    <a:schemeClr val="accent2"/>
                  </a:solidFill>
                  <a:latin typeface="微软雅黑" panose="020B0503020204020204" pitchFamily="34" charset="-122"/>
                </a:rPr>
                <a:t>技术路线</a:t>
              </a:r>
            </a:p>
          </p:txBody>
        </p:sp>
        <p:sp>
          <p:nvSpPr>
            <p:cNvPr id="29" name="五边形 28">
              <a:extLst>
                <a:ext uri="{FF2B5EF4-FFF2-40B4-BE49-F238E27FC236}">
                  <a16:creationId xmlns:a16="http://schemas.microsoft.com/office/drawing/2014/main" id="{8FC3DE03-86D7-D262-909F-22D1A8AB3FA6}"/>
                </a:ext>
              </a:extLst>
            </p:cNvPr>
            <p:cNvSpPr/>
            <p:nvPr/>
          </p:nvSpPr>
          <p:spPr bwMode="auto">
            <a:xfrm>
              <a:off x="4454856" y="1909371"/>
              <a:ext cx="704766" cy="520991"/>
            </a:xfrm>
            <a:prstGeom prst="homePlate">
              <a:avLst/>
            </a:prstGeom>
            <a:solidFill>
              <a:srgbClr val="006BBC"/>
            </a:solidFill>
            <a:ln w="25400" cap="flat" cmpd="sng" algn="ctr">
              <a:solidFill>
                <a:srgbClr val="006BBC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1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2AD75D-445B-933F-EC6E-944B821120E6}"/>
                </a:ext>
              </a:extLst>
            </p:cNvPr>
            <p:cNvSpPr txBox="1"/>
            <p:nvPr/>
          </p:nvSpPr>
          <p:spPr bwMode="auto">
            <a:xfrm>
              <a:off x="4462792" y="1910959"/>
              <a:ext cx="482543" cy="55430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100" b="1" kern="0" dirty="0">
                  <a:solidFill>
                    <a:prstClr val="white"/>
                  </a:solidFill>
                  <a:latin typeface="Arial Black" panose="020B0A0402010202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3</a:t>
              </a:r>
              <a:endParaRPr lang="zh-CN" altLang="en-US" sz="2100" b="1" kern="0" dirty="0">
                <a:solidFill>
                  <a:prstClr val="white"/>
                </a:solidFill>
                <a:latin typeface="Arial Black" panose="020B0A040201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31" name="组合 21">
            <a:extLst>
              <a:ext uri="{FF2B5EF4-FFF2-40B4-BE49-F238E27FC236}">
                <a16:creationId xmlns:a16="http://schemas.microsoft.com/office/drawing/2014/main" id="{70294B5E-6A75-EBC7-7D90-6A34DA5AF156}"/>
              </a:ext>
            </a:extLst>
          </p:cNvPr>
          <p:cNvGrpSpPr>
            <a:grpSpLocks/>
          </p:cNvGrpSpPr>
          <p:nvPr/>
        </p:nvGrpSpPr>
        <p:grpSpPr bwMode="auto">
          <a:xfrm>
            <a:off x="3319840" y="4213948"/>
            <a:ext cx="2516981" cy="416688"/>
            <a:chOff x="4454856" y="1909371"/>
            <a:chExt cx="3355577" cy="555895"/>
          </a:xfrm>
        </p:grpSpPr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AEDADD79-C6A6-70C1-0F50-8277C234338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873906" y="1909371"/>
              <a:ext cx="2936527" cy="554307"/>
            </a:xfrm>
            <a:prstGeom prst="rect">
              <a:avLst/>
            </a:prstGeom>
            <a:noFill/>
            <a:ln w="25400" algn="ctr">
              <a:solidFill>
                <a:srgbClr val="006BB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431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100" b="1" dirty="0">
                  <a:solidFill>
                    <a:schemeClr val="accent2"/>
                  </a:solidFill>
                  <a:latin typeface="微软雅黑" panose="020B0503020204020204" pitchFamily="34" charset="-122"/>
                </a:rPr>
                <a:t>  主要内容</a:t>
              </a:r>
            </a:p>
          </p:txBody>
        </p:sp>
        <p:sp>
          <p:nvSpPr>
            <p:cNvPr id="33" name="五边形 28">
              <a:extLst>
                <a:ext uri="{FF2B5EF4-FFF2-40B4-BE49-F238E27FC236}">
                  <a16:creationId xmlns:a16="http://schemas.microsoft.com/office/drawing/2014/main" id="{5D40AAD0-3CE3-D057-6E01-E5D2FE2144E0}"/>
                </a:ext>
              </a:extLst>
            </p:cNvPr>
            <p:cNvSpPr/>
            <p:nvPr/>
          </p:nvSpPr>
          <p:spPr bwMode="auto">
            <a:xfrm>
              <a:off x="4454856" y="1909371"/>
              <a:ext cx="704766" cy="520991"/>
            </a:xfrm>
            <a:prstGeom prst="homePlate">
              <a:avLst/>
            </a:prstGeom>
            <a:solidFill>
              <a:srgbClr val="006BBC"/>
            </a:solidFill>
            <a:ln w="25400" cap="flat" cmpd="sng" algn="ctr">
              <a:solidFill>
                <a:srgbClr val="006BBC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1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TextBox 29">
              <a:extLst>
                <a:ext uri="{FF2B5EF4-FFF2-40B4-BE49-F238E27FC236}">
                  <a16:creationId xmlns:a16="http://schemas.microsoft.com/office/drawing/2014/main" id="{1D9BDC72-22C9-323C-6DD1-FC9FF00CB66B}"/>
                </a:ext>
              </a:extLst>
            </p:cNvPr>
            <p:cNvSpPr txBox="1"/>
            <p:nvPr/>
          </p:nvSpPr>
          <p:spPr bwMode="auto">
            <a:xfrm>
              <a:off x="4462792" y="1910959"/>
              <a:ext cx="482543" cy="55430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100" b="1" kern="0" dirty="0">
                  <a:solidFill>
                    <a:prstClr val="white"/>
                  </a:solidFill>
                  <a:latin typeface="Arial Black" panose="020B0A0402010202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4</a:t>
              </a:r>
              <a:endParaRPr lang="zh-CN" altLang="en-US" sz="2100" b="1" kern="0" dirty="0">
                <a:solidFill>
                  <a:prstClr val="white"/>
                </a:solidFill>
                <a:latin typeface="Arial Black" panose="020B0A040201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35" name="组合 21">
            <a:extLst>
              <a:ext uri="{FF2B5EF4-FFF2-40B4-BE49-F238E27FC236}">
                <a16:creationId xmlns:a16="http://schemas.microsoft.com/office/drawing/2014/main" id="{635855A2-6BD1-AF7D-BA07-06F0769BFAC8}"/>
              </a:ext>
            </a:extLst>
          </p:cNvPr>
          <p:cNvGrpSpPr>
            <a:grpSpLocks/>
          </p:cNvGrpSpPr>
          <p:nvPr/>
        </p:nvGrpSpPr>
        <p:grpSpPr bwMode="auto">
          <a:xfrm>
            <a:off x="3319840" y="4786314"/>
            <a:ext cx="2516981" cy="416688"/>
            <a:chOff x="4454856" y="1909371"/>
            <a:chExt cx="3355577" cy="555895"/>
          </a:xfrm>
        </p:grpSpPr>
        <p:sp>
          <p:nvSpPr>
            <p:cNvPr id="36" name="TextBox 20">
              <a:extLst>
                <a:ext uri="{FF2B5EF4-FFF2-40B4-BE49-F238E27FC236}">
                  <a16:creationId xmlns:a16="http://schemas.microsoft.com/office/drawing/2014/main" id="{1DC054E7-E391-222B-1C2D-5A264C079AD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873906" y="1909371"/>
              <a:ext cx="2936527" cy="554307"/>
            </a:xfrm>
            <a:prstGeom prst="rect">
              <a:avLst/>
            </a:prstGeom>
            <a:noFill/>
            <a:ln w="25400" algn="ctr">
              <a:solidFill>
                <a:srgbClr val="006BB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4318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100" b="1" dirty="0">
                  <a:solidFill>
                    <a:schemeClr val="accent2"/>
                  </a:solidFill>
                  <a:latin typeface="微软雅黑" panose="020B0503020204020204" pitchFamily="34" charset="-122"/>
                </a:rPr>
                <a:t>  总结展望</a:t>
              </a:r>
            </a:p>
          </p:txBody>
        </p:sp>
        <p:sp>
          <p:nvSpPr>
            <p:cNvPr id="37" name="五边形 28">
              <a:extLst>
                <a:ext uri="{FF2B5EF4-FFF2-40B4-BE49-F238E27FC236}">
                  <a16:creationId xmlns:a16="http://schemas.microsoft.com/office/drawing/2014/main" id="{A6F23FB5-D7B1-179D-2FB1-1A2B4A7EFCD6}"/>
                </a:ext>
              </a:extLst>
            </p:cNvPr>
            <p:cNvSpPr/>
            <p:nvPr/>
          </p:nvSpPr>
          <p:spPr bwMode="auto">
            <a:xfrm>
              <a:off x="4454856" y="1909371"/>
              <a:ext cx="704766" cy="520991"/>
            </a:xfrm>
            <a:prstGeom prst="homePlate">
              <a:avLst/>
            </a:prstGeom>
            <a:solidFill>
              <a:srgbClr val="006BBC"/>
            </a:solidFill>
            <a:ln w="25400" cap="flat" cmpd="sng" algn="ctr">
              <a:solidFill>
                <a:srgbClr val="006BBC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1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TextBox 29">
              <a:extLst>
                <a:ext uri="{FF2B5EF4-FFF2-40B4-BE49-F238E27FC236}">
                  <a16:creationId xmlns:a16="http://schemas.microsoft.com/office/drawing/2014/main" id="{4F6E0D4D-A073-5E70-BF51-B0BEFE7FF581}"/>
                </a:ext>
              </a:extLst>
            </p:cNvPr>
            <p:cNvSpPr txBox="1"/>
            <p:nvPr/>
          </p:nvSpPr>
          <p:spPr bwMode="auto">
            <a:xfrm>
              <a:off x="4462792" y="1910959"/>
              <a:ext cx="482543" cy="55430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100" b="1" kern="0" dirty="0">
                  <a:solidFill>
                    <a:prstClr val="white"/>
                  </a:solidFill>
                  <a:latin typeface="Arial Black" panose="020B0A0402010202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5</a:t>
              </a:r>
              <a:endParaRPr lang="zh-CN" altLang="en-US" sz="2100" b="1" kern="0" dirty="0">
                <a:solidFill>
                  <a:prstClr val="white"/>
                </a:solidFill>
                <a:latin typeface="Arial Black" panose="020B0A040201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1447CD1-6506-D3BD-B58A-0E1318F967A8}"/>
              </a:ext>
            </a:extLst>
          </p:cNvPr>
          <p:cNvSpPr txBox="1"/>
          <p:nvPr/>
        </p:nvSpPr>
        <p:spPr>
          <a:xfrm>
            <a:off x="395288" y="1341438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kern="100" dirty="0">
                <a:effectLst/>
                <a:latin typeface="+mn-ea"/>
                <a:ea typeface="+mn-ea"/>
                <a:cs typeface="黑体" panose="02010609060101010101" pitchFamily="49" charset="-122"/>
              </a:rPr>
              <a:t>长干道混合路径分割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2BF948-4028-82FF-80F7-DA358695DC0B}"/>
              </a:ext>
            </a:extLst>
          </p:cNvPr>
          <p:cNvSpPr txBox="1"/>
          <p:nvPr/>
        </p:nvSpPr>
        <p:spPr>
          <a:xfrm>
            <a:off x="394792" y="1826626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）信号周期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B28E30F7-2558-1CAE-0CD2-46E4F85657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95527"/>
              </p:ext>
            </p:extLst>
          </p:nvPr>
        </p:nvGraphicFramePr>
        <p:xfrm>
          <a:off x="5235664" y="1365271"/>
          <a:ext cx="3368773" cy="875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41500" imgH="482600" progId="Equation.DSMT4">
                  <p:embed/>
                </p:oleObj>
              </mc:Choice>
              <mc:Fallback>
                <p:oleObj name="Equation" r:id="rId2" imgW="1841500" imgH="482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5664" y="1365271"/>
                        <a:ext cx="3368773" cy="8755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B66D46B-8211-A8C6-D0C5-DEAD9C2B1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1041225"/>
              </p:ext>
            </p:extLst>
          </p:nvPr>
        </p:nvGraphicFramePr>
        <p:xfrm>
          <a:off x="971550" y="2309088"/>
          <a:ext cx="260985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12800" imgH="228600" progId="Equation.DSMT4">
                  <p:embed/>
                </p:oleObj>
              </mc:Choice>
              <mc:Fallback>
                <p:oleObj name="Equation" r:id="rId4" imgW="16128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309088"/>
                        <a:ext cx="2609850" cy="3683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A2110AE7-7ED1-106E-35D2-A7DD01B9EDB3}"/>
              </a:ext>
            </a:extLst>
          </p:cNvPr>
          <p:cNvSpPr txBox="1"/>
          <p:nvPr/>
        </p:nvSpPr>
        <p:spPr>
          <a:xfrm>
            <a:off x="395288" y="2760464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）相位约束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191D5691-3B89-F6FD-B90C-035C3F9CAF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684624"/>
              </p:ext>
            </p:extLst>
          </p:nvPr>
        </p:nvGraphicFramePr>
        <p:xfrm>
          <a:off x="1331640" y="3175586"/>
          <a:ext cx="2081245" cy="628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60160" imgH="431640" progId="Equation.DSMT4">
                  <p:embed/>
                </p:oleObj>
              </mc:Choice>
              <mc:Fallback>
                <p:oleObj name="Equation" r:id="rId6" imgW="1460160" imgH="4316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3175586"/>
                        <a:ext cx="2081245" cy="6288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9A9C5934-2B01-ED11-45F5-39D8C16460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4077549"/>
              </p:ext>
            </p:extLst>
          </p:nvPr>
        </p:nvGraphicFramePr>
        <p:xfrm>
          <a:off x="578692" y="3713094"/>
          <a:ext cx="3932348" cy="576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009600" imgH="431640" progId="Equation.DSMT4">
                  <p:embed/>
                </p:oleObj>
              </mc:Choice>
              <mc:Fallback>
                <p:oleObj name="Equation" r:id="rId8" imgW="3009600" imgH="4316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692" y="3713094"/>
                        <a:ext cx="3932348" cy="5765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AE08BFDA-D916-E145-A373-7B9259F61787}"/>
              </a:ext>
            </a:extLst>
          </p:cNvPr>
          <p:cNvSpPr txBox="1"/>
          <p:nvPr/>
        </p:nvSpPr>
        <p:spPr>
          <a:xfrm>
            <a:off x="406128" y="4457848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）路径选择</a:t>
            </a:r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B8624751-F696-4E05-866E-8A033B6A14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477536"/>
              </p:ext>
            </p:extLst>
          </p:nvPr>
        </p:nvGraphicFramePr>
        <p:xfrm>
          <a:off x="519740" y="4876021"/>
          <a:ext cx="3920567" cy="666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819400" imgH="482600" progId="Equation.DSMT4">
                  <p:embed/>
                </p:oleObj>
              </mc:Choice>
              <mc:Fallback>
                <p:oleObj name="Equation" r:id="rId10" imgW="2819400" imgH="482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740" y="4876021"/>
                        <a:ext cx="3920567" cy="6666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988773F5-1E58-D9BC-7115-EC61999EC6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470450"/>
              </p:ext>
            </p:extLst>
          </p:nvPr>
        </p:nvGraphicFramePr>
        <p:xfrm>
          <a:off x="1148259" y="5663812"/>
          <a:ext cx="2476425" cy="345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52480" imgH="241200" progId="Equation.DSMT4">
                  <p:embed/>
                </p:oleObj>
              </mc:Choice>
              <mc:Fallback>
                <p:oleObj name="Equation" r:id="rId12" imgW="1752480" imgH="2412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8259" y="5663812"/>
                        <a:ext cx="2476425" cy="3454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9C54C165-1C5E-25B3-AF65-EB293130F5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67713"/>
              </p:ext>
            </p:extLst>
          </p:nvPr>
        </p:nvGraphicFramePr>
        <p:xfrm>
          <a:off x="1079912" y="6140051"/>
          <a:ext cx="2744976" cy="364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841400" imgH="241200" progId="Equation.DSMT4">
                  <p:embed/>
                </p:oleObj>
              </mc:Choice>
              <mc:Fallback>
                <p:oleObj name="Equation" r:id="rId14" imgW="1841400" imgH="2412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912" y="6140051"/>
                        <a:ext cx="2744976" cy="36473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>
            <a:extLst>
              <a:ext uri="{FF2B5EF4-FFF2-40B4-BE49-F238E27FC236}">
                <a16:creationId xmlns:a16="http://schemas.microsoft.com/office/drawing/2014/main" id="{81827E8E-651F-524E-B238-D7597B0FE677}"/>
              </a:ext>
            </a:extLst>
          </p:cNvPr>
          <p:cNvSpPr txBox="1"/>
          <p:nvPr/>
        </p:nvSpPr>
        <p:spPr>
          <a:xfrm>
            <a:off x="4572000" y="2501006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+mn-ea"/>
                <a:ea typeface="+mn-ea"/>
              </a:rPr>
              <a:t>4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）干道分割</a:t>
            </a:r>
          </a:p>
        </p:txBody>
      </p: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621457A7-9B96-A0FD-4C60-5071F5EFF6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983179"/>
              </p:ext>
            </p:extLst>
          </p:nvPr>
        </p:nvGraphicFramePr>
        <p:xfrm>
          <a:off x="5956300" y="2797532"/>
          <a:ext cx="1398588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863280" imgH="228600" progId="Equation.DSMT4">
                  <p:embed/>
                </p:oleObj>
              </mc:Choice>
              <mc:Fallback>
                <p:oleObj name="Equation" r:id="rId16" imgW="863280" imgH="2286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6300" y="2797532"/>
                        <a:ext cx="1398588" cy="3683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92DE305F-AF4F-812D-D232-C18002E9C9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606888"/>
              </p:ext>
            </p:extLst>
          </p:nvPr>
        </p:nvGraphicFramePr>
        <p:xfrm>
          <a:off x="5982548" y="3210560"/>
          <a:ext cx="141580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939600" imgH="241200" progId="Equation.DSMT4">
                  <p:embed/>
                </p:oleObj>
              </mc:Choice>
              <mc:Fallback>
                <p:oleObj name="Equation" r:id="rId18" imgW="939600" imgH="2412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2548" y="3210560"/>
                        <a:ext cx="1415803" cy="3683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图片 33">
            <a:extLst>
              <a:ext uri="{FF2B5EF4-FFF2-40B4-BE49-F238E27FC236}">
                <a16:creationId xmlns:a16="http://schemas.microsoft.com/office/drawing/2014/main" id="{2B007AEA-AF5B-F8B2-17D8-0DD50697863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93255" y="3631055"/>
            <a:ext cx="2987040" cy="17526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6AAF934-0CBB-8997-5F54-DA2E7CD21A9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80958" y="5215877"/>
            <a:ext cx="298704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4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1447CD1-6506-D3BD-B58A-0E1318F967A8}"/>
              </a:ext>
            </a:extLst>
          </p:cNvPr>
          <p:cNvSpPr txBox="1"/>
          <p:nvPr/>
        </p:nvSpPr>
        <p:spPr>
          <a:xfrm>
            <a:off x="395288" y="1341438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kern="100" dirty="0">
                <a:effectLst/>
                <a:latin typeface="+mn-ea"/>
                <a:ea typeface="+mn-ea"/>
                <a:cs typeface="黑体" panose="02010609060101010101" pitchFamily="49" charset="-122"/>
              </a:rPr>
              <a:t>长干道混合路径分割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2BF948-4028-82FF-80F7-DA358695DC0B}"/>
              </a:ext>
            </a:extLst>
          </p:cNvPr>
          <p:cNvSpPr txBox="1"/>
          <p:nvPr/>
        </p:nvSpPr>
        <p:spPr>
          <a:xfrm>
            <a:off x="394792" y="1826626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+mn-ea"/>
                <a:ea typeface="+mn-ea"/>
              </a:rPr>
              <a:t>5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）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循环整形约束</a:t>
            </a:r>
            <a:endParaRPr lang="zh-CN" altLang="en-US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F5F7941-8EFA-1F47-D053-F649180CCB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65204"/>
              </p:ext>
            </p:extLst>
          </p:nvPr>
        </p:nvGraphicFramePr>
        <p:xfrm>
          <a:off x="983125" y="2320713"/>
          <a:ext cx="7040320" cy="34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206680" imgH="253800" progId="Equation.DSMT4">
                  <p:embed/>
                </p:oleObj>
              </mc:Choice>
              <mc:Fallback>
                <p:oleObj name="Equation" r:id="rId3" imgW="5206680" imgH="253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3125" y="2320713"/>
                        <a:ext cx="7040320" cy="345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3782308-3F26-DD7D-6393-02F6B31185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578121"/>
              </p:ext>
            </p:extLst>
          </p:nvPr>
        </p:nvGraphicFramePr>
        <p:xfrm>
          <a:off x="983125" y="2790518"/>
          <a:ext cx="6991176" cy="34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168880" imgH="253800" progId="Equation.DSMT4">
                  <p:embed/>
                </p:oleObj>
              </mc:Choice>
              <mc:Fallback>
                <p:oleObj name="Equation" r:id="rId5" imgW="5168880" imgH="253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3125" y="2790518"/>
                        <a:ext cx="6991176" cy="3451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D9A34940-419F-CDB2-AF97-536C495480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081015"/>
              </p:ext>
            </p:extLst>
          </p:nvPr>
        </p:nvGraphicFramePr>
        <p:xfrm>
          <a:off x="1306488" y="3356992"/>
          <a:ext cx="5761038" cy="294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0317409" imgH="5280519" progId="Visio.Drawing.15">
                  <p:embed/>
                </p:oleObj>
              </mc:Choice>
              <mc:Fallback>
                <p:oleObj name="Visio" r:id="rId7" imgW="10317409" imgH="5280519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488" y="3356992"/>
                        <a:ext cx="5761038" cy="2941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54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1447CD1-6506-D3BD-B58A-0E1318F967A8}"/>
              </a:ext>
            </a:extLst>
          </p:cNvPr>
          <p:cNvSpPr txBox="1"/>
          <p:nvPr/>
        </p:nvSpPr>
        <p:spPr>
          <a:xfrm>
            <a:off x="395288" y="1341438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kern="100" dirty="0">
                <a:effectLst/>
                <a:latin typeface="+mn-ea"/>
                <a:ea typeface="+mn-ea"/>
                <a:cs typeface="黑体" panose="02010609060101010101" pitchFamily="49" charset="-122"/>
              </a:rPr>
              <a:t>长干道混合路径分割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2BF948-4028-82FF-80F7-DA358695DC0B}"/>
              </a:ext>
            </a:extLst>
          </p:cNvPr>
          <p:cNvSpPr txBox="1"/>
          <p:nvPr/>
        </p:nvSpPr>
        <p:spPr>
          <a:xfrm>
            <a:off x="394792" y="1826626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+mn-ea"/>
                <a:ea typeface="+mn-ea"/>
              </a:rPr>
              <a:t>6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）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公交约束</a:t>
            </a:r>
            <a:endParaRPr lang="zh-CN" altLang="en-US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620F7CC-A791-8AC0-5283-7957017F4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893484"/>
              </p:ext>
            </p:extLst>
          </p:nvPr>
        </p:nvGraphicFramePr>
        <p:xfrm>
          <a:off x="1115616" y="3573938"/>
          <a:ext cx="6570930" cy="3307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9738147" imgH="4899581" progId="Visio.Drawing.15">
                  <p:embed/>
                </p:oleObj>
              </mc:Choice>
              <mc:Fallback>
                <p:oleObj name="Visio" r:id="rId3" imgW="9738147" imgH="489958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3573938"/>
                        <a:ext cx="6570930" cy="33072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BE5033E5-FEDA-A999-2F0F-307FDED329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167865"/>
              </p:ext>
            </p:extLst>
          </p:nvPr>
        </p:nvGraphicFramePr>
        <p:xfrm>
          <a:off x="1455738" y="2163533"/>
          <a:ext cx="5797550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835080" imgH="241200" progId="Equation.DSMT4">
                  <p:embed/>
                </p:oleObj>
              </mc:Choice>
              <mc:Fallback>
                <p:oleObj name="Equation" r:id="rId5" imgW="3835080" imgH="241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738" y="2163533"/>
                        <a:ext cx="5797550" cy="3698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A105AEE6-E492-FCE5-ACE1-C2AAA98BAB87}"/>
              </a:ext>
            </a:extLst>
          </p:cNvPr>
          <p:cNvSpPr txBox="1"/>
          <p:nvPr/>
        </p:nvSpPr>
        <p:spPr>
          <a:xfrm>
            <a:off x="751285" y="2648721"/>
            <a:ext cx="590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特别的，当干道公共周期一致时，</a:t>
            </a:r>
            <a:r>
              <a:rPr lang="en-US" altLang="zh-CN" dirty="0">
                <a:solidFill>
                  <a:schemeClr val="accent1"/>
                </a:solidFill>
              </a:rPr>
              <a:t>u=0</a:t>
            </a:r>
            <a:r>
              <a:rPr lang="zh-CN" altLang="en-US" dirty="0">
                <a:solidFill>
                  <a:schemeClr val="accent1"/>
                </a:solidFill>
              </a:rPr>
              <a:t>，约束退化为：</a:t>
            </a: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FB6DA639-EE07-9450-2E0A-968A014F49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694509"/>
              </p:ext>
            </p:extLst>
          </p:nvPr>
        </p:nvGraphicFramePr>
        <p:xfrm>
          <a:off x="1831761" y="3108738"/>
          <a:ext cx="5480477" cy="38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454200" imgH="241200" progId="Equation.DSMT4">
                  <p:embed/>
                </p:oleObj>
              </mc:Choice>
              <mc:Fallback>
                <p:oleObj name="Equation" r:id="rId7" imgW="345420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1761" y="3108738"/>
                        <a:ext cx="5480477" cy="3878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824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1447CD1-6506-D3BD-B58A-0E1318F967A8}"/>
              </a:ext>
            </a:extLst>
          </p:cNvPr>
          <p:cNvSpPr txBox="1"/>
          <p:nvPr/>
        </p:nvSpPr>
        <p:spPr>
          <a:xfrm>
            <a:off x="395288" y="1341438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kern="100" dirty="0">
                <a:effectLst/>
                <a:latin typeface="+mn-ea"/>
                <a:ea typeface="+mn-ea"/>
                <a:cs typeface="黑体" panose="02010609060101010101" pitchFamily="49" charset="-122"/>
              </a:rPr>
              <a:t>长干道混合路径分割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2BF948-4028-82FF-80F7-DA358695DC0B}"/>
              </a:ext>
            </a:extLst>
          </p:cNvPr>
          <p:cNvSpPr txBox="1"/>
          <p:nvPr/>
        </p:nvSpPr>
        <p:spPr>
          <a:xfrm>
            <a:off x="394792" y="1826626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+mn-ea"/>
                <a:ea typeface="+mn-ea"/>
              </a:rPr>
              <a:t>6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）</a:t>
            </a:r>
            <a:r>
              <a:rPr lang="zh-CN" alt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公交行程时间约束</a:t>
            </a:r>
            <a:endParaRPr lang="zh-CN" altLang="en-US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11266" name="图片 51">
            <a:extLst>
              <a:ext uri="{FF2B5EF4-FFF2-40B4-BE49-F238E27FC236}">
                <a16:creationId xmlns:a16="http://schemas.microsoft.com/office/drawing/2014/main" id="{6B5C906C-4692-EDE4-D663-84873BBFA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25" y="4608031"/>
            <a:ext cx="3937447" cy="154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97CDFB64-3861-C4BF-3434-BB8190AA0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77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4C250A-DC17-4F8B-6ABC-568CDB8DBFA1}"/>
              </a:ext>
            </a:extLst>
          </p:cNvPr>
          <p:cNvSpPr txBox="1"/>
          <p:nvPr/>
        </p:nvSpPr>
        <p:spPr>
          <a:xfrm>
            <a:off x="1547664" y="6204694"/>
            <a:ext cx="1938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a) 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公交排队过程 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CF3E72-A89F-BDCD-5F04-F5EBBDDABCEA}"/>
              </a:ext>
            </a:extLst>
          </p:cNvPr>
          <p:cNvSpPr txBox="1"/>
          <p:nvPr/>
        </p:nvSpPr>
        <p:spPr>
          <a:xfrm>
            <a:off x="5364088" y="6204694"/>
            <a:ext cx="2376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b)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公交积累消散过程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5BEC025-091B-0F15-A88F-C308F0BBE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3525728"/>
            <a:ext cx="3261360" cy="2628900"/>
          </a:xfrm>
          <a:prstGeom prst="rect">
            <a:avLst/>
          </a:prstGeom>
        </p:spPr>
      </p:pic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FDCC242-B0F5-29BF-15C3-B2165B98D3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8433764"/>
              </p:ext>
            </p:extLst>
          </p:nvPr>
        </p:nvGraphicFramePr>
        <p:xfrm>
          <a:off x="4343400" y="1747838"/>
          <a:ext cx="30003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98600" imgH="444240" progId="Equation.DSMT4">
                  <p:embed/>
                </p:oleObj>
              </mc:Choice>
              <mc:Fallback>
                <p:oleObj name="Equation" r:id="rId5" imgW="2298600" imgH="4442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1747838"/>
                        <a:ext cx="3000375" cy="574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6FD565C7-FEDC-0049-E734-6A8923357A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991755"/>
              </p:ext>
            </p:extLst>
          </p:nvPr>
        </p:nvGraphicFramePr>
        <p:xfrm>
          <a:off x="514698" y="2263120"/>
          <a:ext cx="594201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546440" imgH="444240" progId="Equation.DSMT4">
                  <p:embed/>
                </p:oleObj>
              </mc:Choice>
              <mc:Fallback>
                <p:oleObj name="Equation" r:id="rId7" imgW="4546440" imgH="44424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698" y="2263120"/>
                        <a:ext cx="5942012" cy="574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23338615-44B9-D33F-DAA5-CD14CFF83A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26751"/>
              </p:ext>
            </p:extLst>
          </p:nvPr>
        </p:nvGraphicFramePr>
        <p:xfrm>
          <a:off x="1142523" y="2921130"/>
          <a:ext cx="1614488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04840" imgH="228600" progId="Equation.DSMT4">
                  <p:embed/>
                </p:oleObj>
              </mc:Choice>
              <mc:Fallback>
                <p:oleObj name="Equation" r:id="rId9" imgW="1104840" imgH="2286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523" y="2921130"/>
                        <a:ext cx="1614488" cy="333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D1A839A1-854C-34DB-9727-2B39CA7693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1276210"/>
              </p:ext>
            </p:extLst>
          </p:nvPr>
        </p:nvGraphicFramePr>
        <p:xfrm>
          <a:off x="1676084" y="3838403"/>
          <a:ext cx="1535440" cy="644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92200" imgH="457200" progId="Equation.DSMT4">
                  <p:embed/>
                </p:oleObj>
              </mc:Choice>
              <mc:Fallback>
                <p:oleObj name="Equation" r:id="rId11" imgW="1092200" imgH="4572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084" y="3838403"/>
                        <a:ext cx="1535440" cy="6446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>
            <a:extLst>
              <a:ext uri="{FF2B5EF4-FFF2-40B4-BE49-F238E27FC236}">
                <a16:creationId xmlns:a16="http://schemas.microsoft.com/office/drawing/2014/main" id="{6CF34345-F045-02F0-8311-9E99C4F51CD4}"/>
              </a:ext>
            </a:extLst>
          </p:cNvPr>
          <p:cNvSpPr txBox="1"/>
          <p:nvPr/>
        </p:nvSpPr>
        <p:spPr>
          <a:xfrm>
            <a:off x="336981" y="3369320"/>
            <a:ext cx="393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排队论模型模拟排队疏散状态：</a:t>
            </a:r>
          </a:p>
        </p:txBody>
      </p: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D0C73826-92FB-2F23-69B2-CCC5E27DDA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979231"/>
              </p:ext>
            </p:extLst>
          </p:nvPr>
        </p:nvGraphicFramePr>
        <p:xfrm>
          <a:off x="5221008" y="2780522"/>
          <a:ext cx="3283357" cy="674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145369" imgH="444307" progId="Equation.DSMT4">
                  <p:embed/>
                </p:oleObj>
              </mc:Choice>
              <mc:Fallback>
                <p:oleObj name="Equation" r:id="rId13" imgW="2145369" imgH="444307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1008" y="2780522"/>
                        <a:ext cx="3283357" cy="6741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文本框 32">
            <a:extLst>
              <a:ext uri="{FF2B5EF4-FFF2-40B4-BE49-F238E27FC236}">
                <a16:creationId xmlns:a16="http://schemas.microsoft.com/office/drawing/2014/main" id="{FD400978-3DE8-5FFA-D6CD-7021ED4BC9EB}"/>
              </a:ext>
            </a:extLst>
          </p:cNvPr>
          <p:cNvSpPr txBox="1"/>
          <p:nvPr/>
        </p:nvSpPr>
        <p:spPr>
          <a:xfrm>
            <a:off x="416825" y="3988675"/>
            <a:ext cx="138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6BBC"/>
                </a:solidFill>
              </a:rPr>
              <a:t>服务强度：</a:t>
            </a:r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54E9B34A-C8AC-1100-BF20-8CA154060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8606B98D-FC99-496A-4C37-66E6D2F902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862095"/>
              </p:ext>
            </p:extLst>
          </p:nvPr>
        </p:nvGraphicFramePr>
        <p:xfrm>
          <a:off x="3417311" y="3863664"/>
          <a:ext cx="1380950" cy="668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901309" imgH="431613" progId="Equation.DSMT4">
                  <p:embed/>
                </p:oleObj>
              </mc:Choice>
              <mc:Fallback>
                <p:oleObj name="Equation" r:id="rId15" imgW="901309" imgH="431613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311" y="3863664"/>
                        <a:ext cx="1380950" cy="6685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文本框 35">
            <a:extLst>
              <a:ext uri="{FF2B5EF4-FFF2-40B4-BE49-F238E27FC236}">
                <a16:creationId xmlns:a16="http://schemas.microsoft.com/office/drawing/2014/main" id="{4AEDB1E5-D8E0-D6CA-ED95-83A3BEC38C44}"/>
              </a:ext>
            </a:extLst>
          </p:cNvPr>
          <p:cNvSpPr txBox="1"/>
          <p:nvPr/>
        </p:nvSpPr>
        <p:spPr>
          <a:xfrm>
            <a:off x="3040205" y="2913012"/>
            <a:ext cx="218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6BBC"/>
                </a:solidFill>
              </a:rPr>
              <a:t>最大额外停靠时间：</a:t>
            </a:r>
          </a:p>
        </p:txBody>
      </p:sp>
    </p:spTree>
    <p:extLst>
      <p:ext uri="{BB962C8B-B14F-4D97-AF65-F5344CB8AC3E}">
        <p14:creationId xmlns:p14="http://schemas.microsoft.com/office/powerpoint/2010/main" val="85795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1447CD1-6506-D3BD-B58A-0E1318F967A8}"/>
              </a:ext>
            </a:extLst>
          </p:cNvPr>
          <p:cNvSpPr txBox="1"/>
          <p:nvPr/>
        </p:nvSpPr>
        <p:spPr>
          <a:xfrm>
            <a:off x="395288" y="1341438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kern="100" dirty="0">
                <a:effectLst/>
                <a:latin typeface="+mn-ea"/>
                <a:ea typeface="+mn-ea"/>
                <a:cs typeface="黑体" panose="02010609060101010101" pitchFamily="49" charset="-122"/>
              </a:rPr>
              <a:t>速度扰动下长干道混合路径分割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7CDFB64-3861-C4BF-3434-BB8190AA0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77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54E9B34A-C8AC-1100-BF20-8CA154060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7AA611-CD77-3029-0825-A6778CEDBEE6}"/>
              </a:ext>
            </a:extLst>
          </p:cNvPr>
          <p:cNvSpPr txBox="1"/>
          <p:nvPr/>
        </p:nvSpPr>
        <p:spPr>
          <a:xfrm>
            <a:off x="394792" y="1826626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）</a:t>
            </a:r>
            <a:r>
              <a:rPr lang="zh-CN" altLang="en-US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目标函数</a:t>
            </a:r>
            <a:endParaRPr lang="zh-CN" altLang="en-US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AEA8A5-41E9-EB61-86D5-E7081B01E2C4}"/>
              </a:ext>
            </a:extLst>
          </p:cNvPr>
          <p:cNvSpPr txBox="1"/>
          <p:nvPr/>
        </p:nvSpPr>
        <p:spPr>
          <a:xfrm>
            <a:off x="394792" y="2250036"/>
            <a:ext cx="3960688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上层目标函数为最大化乘客带宽和最小化分割点等待时间：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48CC9212-4B38-CBD0-8564-F517B4DED0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293092"/>
              </p:ext>
            </p:extLst>
          </p:nvPr>
        </p:nvGraphicFramePr>
        <p:xfrm>
          <a:off x="379200" y="3284984"/>
          <a:ext cx="6298099" cy="2015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927600" imgH="1574800" progId="Equation.DSMT4">
                  <p:embed/>
                </p:oleObj>
              </mc:Choice>
              <mc:Fallback>
                <p:oleObj name="Equation" r:id="rId3" imgW="4927600" imgH="1574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200" y="3284984"/>
                        <a:ext cx="6298099" cy="20155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224482C9-D2A2-D67B-8210-C6A257E0CB71}"/>
              </a:ext>
            </a:extLst>
          </p:cNvPr>
          <p:cNvSpPr txBox="1"/>
          <p:nvPr/>
        </p:nvSpPr>
        <p:spPr>
          <a:xfrm>
            <a:off x="4692100" y="1826626"/>
            <a:ext cx="396068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下层目标为最大化期望带宽：</a:t>
            </a: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0A6C116-93F7-070D-60F9-F1D0C96D88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0071"/>
              </p:ext>
            </p:extLst>
          </p:nvPr>
        </p:nvGraphicFramePr>
        <p:xfrm>
          <a:off x="5124148" y="2504460"/>
          <a:ext cx="2927119" cy="62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82600" imgH="431640" progId="Equation.DSMT4">
                  <p:embed/>
                </p:oleObj>
              </mc:Choice>
              <mc:Fallback>
                <p:oleObj name="Equation" r:id="rId5" imgW="208260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4148" y="2504460"/>
                        <a:ext cx="2927119" cy="621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3596E5CA-B995-66C4-4D25-EAF4F44AB08D}"/>
              </a:ext>
            </a:extLst>
          </p:cNvPr>
          <p:cNvSpPr txBox="1"/>
          <p:nvPr/>
        </p:nvSpPr>
        <p:spPr>
          <a:xfrm>
            <a:off x="535212" y="5276413"/>
            <a:ext cx="280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D1—</a:t>
            </a:r>
            <a:r>
              <a:rPr lang="zh-CN" altLang="en-US" dirty="0"/>
              <a:t>小汽车乘客带宽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2704711-ADB7-3931-B122-3E760C50236B}"/>
              </a:ext>
            </a:extLst>
          </p:cNvPr>
          <p:cNvSpPr txBox="1"/>
          <p:nvPr/>
        </p:nvSpPr>
        <p:spPr>
          <a:xfrm>
            <a:off x="535212" y="5758403"/>
            <a:ext cx="280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D2—</a:t>
            </a:r>
            <a:r>
              <a:rPr lang="zh-CN" altLang="en-US" dirty="0"/>
              <a:t>公交乘客带宽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E59EDD5-F5A7-AD6F-8EAB-A528234D537D}"/>
              </a:ext>
            </a:extLst>
          </p:cNvPr>
          <p:cNvSpPr txBox="1"/>
          <p:nvPr/>
        </p:nvSpPr>
        <p:spPr>
          <a:xfrm>
            <a:off x="535212" y="6240393"/>
            <a:ext cx="280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D3—</a:t>
            </a:r>
            <a:r>
              <a:rPr lang="zh-CN" altLang="en-US" dirty="0"/>
              <a:t>分割点等待时间</a:t>
            </a:r>
          </a:p>
        </p:txBody>
      </p:sp>
    </p:spTree>
    <p:extLst>
      <p:ext uri="{BB962C8B-B14F-4D97-AF65-F5344CB8AC3E}">
        <p14:creationId xmlns:p14="http://schemas.microsoft.com/office/powerpoint/2010/main" val="171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1447CD1-6506-D3BD-B58A-0E1318F967A8}"/>
              </a:ext>
            </a:extLst>
          </p:cNvPr>
          <p:cNvSpPr txBox="1"/>
          <p:nvPr/>
        </p:nvSpPr>
        <p:spPr>
          <a:xfrm>
            <a:off x="395288" y="1341438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kern="100" dirty="0">
                <a:effectLst/>
                <a:latin typeface="+mn-ea"/>
                <a:ea typeface="+mn-ea"/>
                <a:cs typeface="黑体" panose="02010609060101010101" pitchFamily="49" charset="-122"/>
              </a:rPr>
              <a:t>速度扰动下长干道混合路径分割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7CDFB64-3861-C4BF-3434-BB8190AA0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77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54E9B34A-C8AC-1100-BF20-8CA154060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7AA611-CD77-3029-0825-A6778CEDBEE6}"/>
              </a:ext>
            </a:extLst>
          </p:cNvPr>
          <p:cNvSpPr txBox="1"/>
          <p:nvPr/>
        </p:nvSpPr>
        <p:spPr>
          <a:xfrm>
            <a:off x="394792" y="1826626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）长干道分割约束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AEA8A5-41E9-EB61-86D5-E7081B01E2C4}"/>
              </a:ext>
            </a:extLst>
          </p:cNvPr>
          <p:cNvSpPr txBox="1"/>
          <p:nvPr/>
        </p:nvSpPr>
        <p:spPr>
          <a:xfrm>
            <a:off x="394792" y="2250036"/>
            <a:ext cx="4033192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模型约束与长干道混合路径分割约束相同。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40C415-A6A1-7C0F-C21D-70BC05CDC73B}"/>
              </a:ext>
            </a:extLst>
          </p:cNvPr>
          <p:cNvSpPr txBox="1"/>
          <p:nvPr/>
        </p:nvSpPr>
        <p:spPr>
          <a:xfrm>
            <a:off x="394792" y="3234927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）速度扰动约束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F5B1232-945C-9748-354D-63E914B72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522" y="3234927"/>
            <a:ext cx="3743648" cy="213047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0FEF353-7FAB-E2F7-2246-C73BFB172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528" y="870467"/>
            <a:ext cx="3961184" cy="204541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5800911-F908-FA80-C399-9E5CA0B711BF}"/>
              </a:ext>
            </a:extLst>
          </p:cNvPr>
          <p:cNvSpPr txBox="1"/>
          <p:nvPr/>
        </p:nvSpPr>
        <p:spPr>
          <a:xfrm>
            <a:off x="5936114" y="2820691"/>
            <a:ext cx="1938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a)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非分割点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0813C3D-1673-12D5-7715-AFDAC8840F21}"/>
              </a:ext>
            </a:extLst>
          </p:cNvPr>
          <p:cNvSpPr txBox="1"/>
          <p:nvPr/>
        </p:nvSpPr>
        <p:spPr>
          <a:xfrm>
            <a:off x="6228184" y="5393213"/>
            <a:ext cx="1938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a)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分割点</a:t>
            </a:r>
            <a:endParaRPr lang="zh-CN" altLang="en-US" dirty="0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884BDACD-E6BC-B728-442A-EE63FB8887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48000"/>
              </p:ext>
            </p:extLst>
          </p:nvPr>
        </p:nvGraphicFramePr>
        <p:xfrm>
          <a:off x="605246" y="4326454"/>
          <a:ext cx="571500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06080" imgH="228600" progId="Equation.DSMT4">
                  <p:embed/>
                </p:oleObj>
              </mc:Choice>
              <mc:Fallback>
                <p:oleObj name="Equation" r:id="rId5" imgW="406080" imgH="22860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B0A6C116-93F7-070D-60F9-F1D0C96D88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246" y="4326454"/>
                        <a:ext cx="571500" cy="3286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7D8F6712-33EE-B6AB-F77A-6A73D3854B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4900729"/>
              </p:ext>
            </p:extLst>
          </p:nvPr>
        </p:nvGraphicFramePr>
        <p:xfrm>
          <a:off x="1730263" y="3687950"/>
          <a:ext cx="1568152" cy="1368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93760" imgH="1066680" progId="Equation.DSMT4">
                  <p:embed/>
                </p:oleObj>
              </mc:Choice>
              <mc:Fallback>
                <p:oleObj name="Equation" r:id="rId7" imgW="1193760" imgH="10666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263" y="3687950"/>
                        <a:ext cx="1568152" cy="13682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箭头: 右 24">
            <a:extLst>
              <a:ext uri="{FF2B5EF4-FFF2-40B4-BE49-F238E27FC236}">
                <a16:creationId xmlns:a16="http://schemas.microsoft.com/office/drawing/2014/main" id="{E3E40119-B01A-1535-35C4-9048F193B12E}"/>
              </a:ext>
            </a:extLst>
          </p:cNvPr>
          <p:cNvSpPr/>
          <p:nvPr/>
        </p:nvSpPr>
        <p:spPr bwMode="auto">
          <a:xfrm>
            <a:off x="1295760" y="4307170"/>
            <a:ext cx="365274" cy="250479"/>
          </a:xfrm>
          <a:prstGeom prst="rightArrow">
            <a:avLst/>
          </a:prstGeom>
          <a:solidFill>
            <a:srgbClr val="006BB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6BBC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C28BEAF3-A575-DFBB-D2FA-B6B59374E2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058772"/>
              </p:ext>
            </p:extLst>
          </p:nvPr>
        </p:nvGraphicFramePr>
        <p:xfrm>
          <a:off x="614036" y="5614090"/>
          <a:ext cx="608012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31640" imgH="228600" progId="Equation.DSMT4">
                  <p:embed/>
                </p:oleObj>
              </mc:Choice>
              <mc:Fallback>
                <p:oleObj name="Equation" r:id="rId9" imgW="431640" imgH="22860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884BDACD-E6BC-B728-442A-EE63FB8887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036" y="5614090"/>
                        <a:ext cx="608012" cy="3286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E338F997-06CC-499C-98A8-7D0A75B236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996473"/>
              </p:ext>
            </p:extLst>
          </p:nvPr>
        </p:nvGraphicFramePr>
        <p:xfrm>
          <a:off x="1753101" y="5184088"/>
          <a:ext cx="3412976" cy="1266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806560" imgH="1066680" progId="Equation.DSMT4">
                  <p:embed/>
                </p:oleObj>
              </mc:Choice>
              <mc:Fallback>
                <p:oleObj name="Equation" r:id="rId11" imgW="2806560" imgH="10666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3101" y="5184088"/>
                        <a:ext cx="3412976" cy="12667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箭头: 右 28">
            <a:extLst>
              <a:ext uri="{FF2B5EF4-FFF2-40B4-BE49-F238E27FC236}">
                <a16:creationId xmlns:a16="http://schemas.microsoft.com/office/drawing/2014/main" id="{8738BC9E-2FFB-032A-71DB-FAAB24E60CC1}"/>
              </a:ext>
            </a:extLst>
          </p:cNvPr>
          <p:cNvSpPr/>
          <p:nvPr/>
        </p:nvSpPr>
        <p:spPr bwMode="auto">
          <a:xfrm>
            <a:off x="1339771" y="5692223"/>
            <a:ext cx="365274" cy="250479"/>
          </a:xfrm>
          <a:prstGeom prst="rightArrow">
            <a:avLst/>
          </a:prstGeom>
          <a:solidFill>
            <a:srgbClr val="006BB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6BBC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872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1447CD1-6506-D3BD-B58A-0E1318F967A8}"/>
              </a:ext>
            </a:extLst>
          </p:cNvPr>
          <p:cNvSpPr txBox="1"/>
          <p:nvPr/>
        </p:nvSpPr>
        <p:spPr>
          <a:xfrm>
            <a:off x="395288" y="1341438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kern="100" dirty="0">
                <a:effectLst/>
                <a:latin typeface="+mn-ea"/>
                <a:ea typeface="+mn-ea"/>
                <a:cs typeface="黑体" panose="02010609060101010101" pitchFamily="49" charset="-122"/>
              </a:rPr>
              <a:t>速度扰动下长干道混合路径分割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7CDFB64-3861-C4BF-3434-BB8190AA0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77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54E9B34A-C8AC-1100-BF20-8CA154060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7AA611-CD77-3029-0825-A6778CEDBEE6}"/>
              </a:ext>
            </a:extLst>
          </p:cNvPr>
          <p:cNvSpPr txBox="1"/>
          <p:nvPr/>
        </p:nvSpPr>
        <p:spPr>
          <a:xfrm>
            <a:off x="394792" y="1826626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+mn-ea"/>
                <a:ea typeface="+mn-ea"/>
              </a:rPr>
              <a:t>4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）带宽约束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AEA8A5-41E9-EB61-86D5-E7081B01E2C4}"/>
              </a:ext>
            </a:extLst>
          </p:cNvPr>
          <p:cNvSpPr txBox="1"/>
          <p:nvPr/>
        </p:nvSpPr>
        <p:spPr>
          <a:xfrm>
            <a:off x="394792" y="2250036"/>
            <a:ext cx="4249216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速度分布模型以干道最后一个交叉口带宽作为干道带宽。为获得子区末端交叉口带宽，定义变量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D0802CE8-8220-F580-9455-E749B9225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304" y="1341438"/>
            <a:ext cx="3096344" cy="25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E4FCC8D-A696-692B-A7B8-8A4D36672D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74713"/>
              </p:ext>
            </p:extLst>
          </p:nvPr>
        </p:nvGraphicFramePr>
        <p:xfrm>
          <a:off x="1537409" y="3718247"/>
          <a:ext cx="1837301" cy="530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50531" imgH="241195" progId="Equation.DSMT4">
                  <p:embed/>
                </p:oleObj>
              </mc:Choice>
              <mc:Fallback>
                <p:oleObj name="Equation" r:id="rId4" imgW="850531" imgH="24119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7409" y="3718247"/>
                        <a:ext cx="1837301" cy="5308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CBE1254F-E10D-D6AA-9151-0A769564ED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754620"/>
              </p:ext>
            </p:extLst>
          </p:nvPr>
        </p:nvGraphicFramePr>
        <p:xfrm>
          <a:off x="573286" y="4482813"/>
          <a:ext cx="2177876" cy="132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69720" imgH="761760" progId="Equation.DSMT4">
                  <p:embed/>
                </p:oleObj>
              </mc:Choice>
              <mc:Fallback>
                <p:oleObj name="Equation" r:id="rId6" imgW="1269720" imgH="7617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286" y="4482813"/>
                        <a:ext cx="2177876" cy="13241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514A9BFD-1821-0B93-413A-5BC57A6176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304161"/>
              </p:ext>
            </p:extLst>
          </p:nvPr>
        </p:nvGraphicFramePr>
        <p:xfrm>
          <a:off x="3111881" y="4482813"/>
          <a:ext cx="1837301" cy="119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80800" imgH="761760" progId="Equation.DSMT4">
                  <p:embed/>
                </p:oleObj>
              </mc:Choice>
              <mc:Fallback>
                <p:oleObj name="Equation" r:id="rId8" imgW="1180800" imgH="76176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881" y="4482813"/>
                        <a:ext cx="1837301" cy="11985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47923174-ABF9-C7E6-8B5E-487031E914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93960"/>
              </p:ext>
            </p:extLst>
          </p:nvPr>
        </p:nvGraphicFramePr>
        <p:xfrm>
          <a:off x="5418544" y="4735960"/>
          <a:ext cx="2443931" cy="817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25400" imgH="533160" progId="Equation.DSMT4">
                  <p:embed/>
                </p:oleObj>
              </mc:Choice>
              <mc:Fallback>
                <p:oleObj name="Equation" r:id="rId10" imgW="1625400" imgH="53316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8544" y="4735960"/>
                        <a:ext cx="2443931" cy="8178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724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1447CD1-6506-D3BD-B58A-0E1318F967A8}"/>
              </a:ext>
            </a:extLst>
          </p:cNvPr>
          <p:cNvSpPr txBox="1"/>
          <p:nvPr/>
        </p:nvSpPr>
        <p:spPr>
          <a:xfrm>
            <a:off x="395288" y="1341438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算例分析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7CDFB64-3861-C4BF-3434-BB8190AA0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77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54E9B34A-C8AC-1100-BF20-8CA154060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119F35-2DFD-A408-C4E7-1F66E9C7C30F}"/>
              </a:ext>
            </a:extLst>
          </p:cNvPr>
          <p:cNvSpPr txBox="1"/>
          <p:nvPr/>
        </p:nvSpPr>
        <p:spPr>
          <a:xfrm>
            <a:off x="323528" y="1923930"/>
            <a:ext cx="2232248" cy="3363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kern="1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以</a:t>
            </a:r>
            <a:r>
              <a:rPr lang="zh-CN" altLang="en-US" kern="1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中山市中山二路至中山六路</a:t>
            </a:r>
            <a:r>
              <a:rPr lang="en-US" altLang="zh-CN" kern="1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13</a:t>
            </a:r>
            <a:r>
              <a:rPr lang="zh-CN" altLang="zh-CN" kern="1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个交叉口干道为例</a:t>
            </a:r>
            <a:r>
              <a:rPr lang="zh-CN" altLang="en-US" kern="1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，干道具备路中型公交走廊，选择</a:t>
            </a:r>
            <a:r>
              <a:rPr lang="en-US" altLang="zh-CN" kern="1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6</a:t>
            </a:r>
            <a:r>
              <a:rPr lang="zh-CN" altLang="en-US" kern="1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条大流量路径为对象，在流量等级</a:t>
            </a:r>
            <a:r>
              <a:rPr lang="en-US" altLang="zh-CN" kern="1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下求解方案，求解时长</a:t>
            </a:r>
            <a:r>
              <a:rPr lang="en-US" altLang="zh-CN" kern="1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5s</a:t>
            </a:r>
            <a:r>
              <a:rPr lang="zh-CN" altLang="en-US" kern="1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5255219-ADA8-2137-6E52-34F321A6AA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643" y="837277"/>
            <a:ext cx="5962101" cy="5696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59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1447CD1-6506-D3BD-B58A-0E1318F967A8}"/>
              </a:ext>
            </a:extLst>
          </p:cNvPr>
          <p:cNvSpPr txBox="1"/>
          <p:nvPr/>
        </p:nvSpPr>
        <p:spPr>
          <a:xfrm>
            <a:off x="395288" y="1341438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算例分析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7CDFB64-3861-C4BF-3434-BB8190AA0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77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54E9B34A-C8AC-1100-BF20-8CA154060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634352-80AE-264D-0F7E-325BBF0963E4}"/>
              </a:ext>
            </a:extLst>
          </p:cNvPr>
          <p:cNvSpPr txBox="1"/>
          <p:nvPr/>
        </p:nvSpPr>
        <p:spPr>
          <a:xfrm>
            <a:off x="308735" y="1765701"/>
            <a:ext cx="2005685" cy="3782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模型能够为几乎所有路径求解协调模型。对于不同行驶路径，</a:t>
            </a:r>
            <a:r>
              <a:rPr lang="zh-CN" altLang="en-US" b="1" dirty="0">
                <a:solidFill>
                  <a:srgbClr val="006BBC"/>
                </a:solidFill>
                <a:latin typeface="+mn-ea"/>
                <a:ea typeface="+mn-ea"/>
              </a:rPr>
              <a:t>部分交叉口提供了更大的带宽</a:t>
            </a:r>
            <a:r>
              <a:rPr lang="zh-CN" altLang="en-US" b="1" dirty="0">
                <a:solidFill>
                  <a:schemeClr val="accent1"/>
                </a:solidFill>
                <a:latin typeface="+mn-ea"/>
                <a:ea typeface="+mn-ea"/>
              </a:rPr>
              <a:t>。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同时对</a:t>
            </a:r>
            <a:r>
              <a:rPr lang="zh-CN" altLang="en-US" b="1" dirty="0">
                <a:solidFill>
                  <a:srgbClr val="006BBC"/>
                </a:solidFill>
                <a:latin typeface="+mn-ea"/>
                <a:ea typeface="+mn-ea"/>
              </a:rPr>
              <a:t>无法取得带宽的子区进行取舍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0269EFB-C947-B327-3138-4B4852E200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688" y="1040958"/>
            <a:ext cx="6747577" cy="5662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84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1447CD1-6506-D3BD-B58A-0E1318F967A8}"/>
              </a:ext>
            </a:extLst>
          </p:cNvPr>
          <p:cNvSpPr txBox="1"/>
          <p:nvPr/>
        </p:nvSpPr>
        <p:spPr>
          <a:xfrm>
            <a:off x="395288" y="1341438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算例分析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7CDFB64-3861-C4BF-3434-BB8190AA0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77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54E9B34A-C8AC-1100-BF20-8CA154060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634352-80AE-264D-0F7E-325BBF0963E4}"/>
              </a:ext>
            </a:extLst>
          </p:cNvPr>
          <p:cNvSpPr txBox="1"/>
          <p:nvPr/>
        </p:nvSpPr>
        <p:spPr>
          <a:xfrm>
            <a:off x="406624" y="2602379"/>
            <a:ext cx="2005685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通过延长公交等待时间，模型分别为公交上行和下行方向提供</a:t>
            </a:r>
            <a:r>
              <a:rPr lang="en-US" altLang="zh-CN" b="1" dirty="0">
                <a:solidFill>
                  <a:srgbClr val="006BBC"/>
                </a:solidFill>
                <a:latin typeface="+mn-ea"/>
                <a:ea typeface="+mn-ea"/>
              </a:rPr>
              <a:t>34s</a:t>
            </a:r>
            <a:r>
              <a:rPr lang="zh-CN" altLang="en-US" b="1" dirty="0">
                <a:solidFill>
                  <a:srgbClr val="006BBC"/>
                </a:solidFill>
                <a:latin typeface="+mn-ea"/>
                <a:ea typeface="+mn-ea"/>
              </a:rPr>
              <a:t>和</a:t>
            </a:r>
            <a:r>
              <a:rPr lang="en-US" altLang="zh-CN" b="1" dirty="0">
                <a:solidFill>
                  <a:srgbClr val="006BBC"/>
                </a:solidFill>
                <a:latin typeface="+mn-ea"/>
                <a:ea typeface="+mn-ea"/>
              </a:rPr>
              <a:t>40s</a:t>
            </a:r>
            <a:r>
              <a:rPr lang="zh-CN" altLang="en-US" b="1" dirty="0">
                <a:solidFill>
                  <a:srgbClr val="006BBC"/>
                </a:solidFill>
                <a:latin typeface="+mn-ea"/>
                <a:ea typeface="+mn-ea"/>
              </a:rPr>
              <a:t>的平均带宽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。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7E3167A-7A81-7421-434D-8C55C0308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200" y="891610"/>
            <a:ext cx="6446771" cy="541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11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27"/>
          <p:cNvSpPr txBox="1">
            <a:spLocks noChangeArrowheads="1"/>
          </p:cNvSpPr>
          <p:nvPr/>
        </p:nvSpPr>
        <p:spPr bwMode="auto">
          <a:xfrm>
            <a:off x="971600" y="642735"/>
            <a:ext cx="1338828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2291" name="Freeform 5"/>
          <p:cNvSpPr>
            <a:spLocks/>
          </p:cNvSpPr>
          <p:nvPr/>
        </p:nvSpPr>
        <p:spPr bwMode="auto">
          <a:xfrm>
            <a:off x="395288" y="625460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606662-D5AE-02F9-1D4C-4CAF57873B1C}"/>
              </a:ext>
            </a:extLst>
          </p:cNvPr>
          <p:cNvSpPr txBox="1"/>
          <p:nvPr/>
        </p:nvSpPr>
        <p:spPr>
          <a:xfrm>
            <a:off x="308445" y="1308098"/>
            <a:ext cx="4301200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US" altLang="zh-CN" b="1" dirty="0">
                <a:solidFill>
                  <a:schemeClr val="accent1"/>
                </a:solidFill>
                <a:latin typeface="+mn-ea"/>
                <a:ea typeface="+mn-ea"/>
              </a:rPr>
              <a:t>《</a:t>
            </a:r>
            <a:r>
              <a:rPr lang="zh-CN" altLang="en-US" b="1" dirty="0">
                <a:solidFill>
                  <a:schemeClr val="accent1"/>
                </a:solidFill>
                <a:latin typeface="+mn-ea"/>
                <a:ea typeface="+mn-ea"/>
              </a:rPr>
              <a:t>中国主要城市道路网密度监测报告</a:t>
            </a:r>
            <a:r>
              <a:rPr lang="en-US" altLang="zh-CN" b="1" dirty="0">
                <a:solidFill>
                  <a:schemeClr val="accent1"/>
                </a:solidFill>
                <a:latin typeface="+mn-ea"/>
                <a:ea typeface="+mn-ea"/>
              </a:rPr>
              <a:t>》:</a:t>
            </a:r>
            <a:r>
              <a:rPr lang="zh-CN" altLang="en-US" i="0" dirty="0">
                <a:solidFill>
                  <a:schemeClr val="accent1"/>
                </a:solidFill>
                <a:effectLst/>
                <a:latin typeface="+mn-ea"/>
                <a:ea typeface="+mn-ea"/>
              </a:rPr>
              <a:t>全国主要</a:t>
            </a:r>
            <a:r>
              <a:rPr lang="zh-CN" altLang="en-US" b="1" i="0" dirty="0">
                <a:solidFill>
                  <a:srgbClr val="006BBC"/>
                </a:solidFill>
                <a:effectLst/>
                <a:latin typeface="+mn-ea"/>
                <a:ea typeface="+mn-ea"/>
              </a:rPr>
              <a:t>城市道路网总体平均密度为</a:t>
            </a:r>
            <a:r>
              <a:rPr lang="en-US" altLang="zh-CN" b="1" i="0" dirty="0">
                <a:solidFill>
                  <a:srgbClr val="006BBC"/>
                </a:solidFill>
                <a:effectLst/>
                <a:latin typeface="+mn-ea"/>
                <a:ea typeface="+mn-ea"/>
              </a:rPr>
              <a:t>6.3km/km2</a:t>
            </a:r>
            <a:r>
              <a:rPr lang="zh-CN" altLang="en-US" b="1" i="0" dirty="0">
                <a:solidFill>
                  <a:srgbClr val="195759"/>
                </a:solidFill>
                <a:effectLst/>
                <a:latin typeface="+mn-ea"/>
                <a:ea typeface="+mn-ea"/>
              </a:rPr>
              <a:t>，</a:t>
            </a:r>
            <a:r>
              <a:rPr lang="zh-CN" altLang="en-US" i="0" dirty="0">
                <a:solidFill>
                  <a:schemeClr val="accent1"/>
                </a:solidFill>
                <a:effectLst/>
                <a:latin typeface="+mn-ea"/>
                <a:ea typeface="+mn-ea"/>
              </a:rPr>
              <a:t>总体增长约</a:t>
            </a:r>
            <a:r>
              <a:rPr lang="en-US" altLang="zh-CN" i="0" dirty="0">
                <a:solidFill>
                  <a:schemeClr val="accent1"/>
                </a:solidFill>
                <a:effectLst/>
                <a:latin typeface="+mn-ea"/>
                <a:ea typeface="+mn-ea"/>
              </a:rPr>
              <a:t>1.6%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。全国城市主干道交叉口数量超过十个的比例为</a:t>
            </a:r>
            <a:r>
              <a:rPr lang="en-US" altLang="zh-CN" b="1" dirty="0">
                <a:solidFill>
                  <a:srgbClr val="006BBC"/>
                </a:solidFill>
                <a:latin typeface="+mn-ea"/>
                <a:ea typeface="+mn-ea"/>
              </a:rPr>
              <a:t>63.5%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7B630AB-D8BC-0A49-BBF7-3EFBF4938390}"/>
              </a:ext>
            </a:extLst>
          </p:cNvPr>
          <p:cNvGrpSpPr/>
          <p:nvPr/>
        </p:nvGrpSpPr>
        <p:grpSpPr>
          <a:xfrm>
            <a:off x="4997818" y="1158577"/>
            <a:ext cx="3116358" cy="2540586"/>
            <a:chOff x="7804743" y="732651"/>
            <a:chExt cx="3562252" cy="286915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94C32B1-61B5-1F67-9A3F-307E8B8D0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04743" y="732651"/>
              <a:ext cx="3562252" cy="236243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8CB05CB-7091-FE88-9BD5-D5C2BB0FB730}"/>
                </a:ext>
              </a:extLst>
            </p:cNvPr>
            <p:cNvSpPr txBox="1"/>
            <p:nvPr/>
          </p:nvSpPr>
          <p:spPr>
            <a:xfrm>
              <a:off x="8427293" y="3084053"/>
              <a:ext cx="2317152" cy="5177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1"/>
                  </a:solidFill>
                  <a:latin typeface="+mn-ea"/>
                  <a:ea typeface="+mn-ea"/>
                </a:rPr>
                <a:t>干道</a:t>
              </a:r>
              <a:r>
                <a:rPr lang="zh-CN" altLang="en-US" dirty="0">
                  <a:solidFill>
                    <a:srgbClr val="006BBC"/>
                  </a:solidFill>
                  <a:latin typeface="+mn-ea"/>
                  <a:ea typeface="+mn-ea"/>
                </a:rPr>
                <a:t>绿波带宽缩减</a:t>
              </a:r>
              <a:endParaRPr lang="zh-CN" altLang="en-US" b="1" dirty="0">
                <a:solidFill>
                  <a:srgbClr val="006BBC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B339901-0A2B-083A-B7D7-D3243B1BC94B}"/>
              </a:ext>
            </a:extLst>
          </p:cNvPr>
          <p:cNvGrpSpPr/>
          <p:nvPr/>
        </p:nvGrpSpPr>
        <p:grpSpPr>
          <a:xfrm>
            <a:off x="4478843" y="3835343"/>
            <a:ext cx="4470461" cy="2318590"/>
            <a:chOff x="540409" y="4176632"/>
            <a:chExt cx="6444534" cy="286869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0838472-5F50-7CA9-EF32-DDD5F497FA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310" b="19024"/>
            <a:stretch/>
          </p:blipFill>
          <p:spPr>
            <a:xfrm>
              <a:off x="735898" y="4176632"/>
              <a:ext cx="5879851" cy="1808008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C594E1B-21CC-EC0E-CC77-EF0596BC115C}"/>
                </a:ext>
              </a:extLst>
            </p:cNvPr>
            <p:cNvSpPr txBox="1"/>
            <p:nvPr/>
          </p:nvSpPr>
          <p:spPr>
            <a:xfrm>
              <a:off x="540409" y="5964014"/>
              <a:ext cx="6444534" cy="1081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1"/>
                  </a:solidFill>
                  <a:latin typeface="+mn-ea"/>
                  <a:ea typeface="+mn-ea"/>
                </a:rPr>
                <a:t>随着路网密度增加，干道长度延伸，交叉口数量超过</a:t>
              </a:r>
              <a:r>
                <a:rPr lang="en-US" altLang="zh-CN" b="1" dirty="0">
                  <a:solidFill>
                    <a:srgbClr val="006BBC"/>
                  </a:solidFill>
                  <a:latin typeface="+mn-ea"/>
                  <a:ea typeface="+mn-ea"/>
                </a:rPr>
                <a:t>16</a:t>
              </a:r>
              <a:r>
                <a:rPr lang="zh-CN" altLang="en-US" b="1" dirty="0">
                  <a:solidFill>
                    <a:srgbClr val="006BBC"/>
                  </a:solidFill>
                  <a:latin typeface="+mn-ea"/>
                  <a:ea typeface="+mn-ea"/>
                </a:rPr>
                <a:t>个</a:t>
              </a:r>
              <a:r>
                <a:rPr lang="zh-CN" altLang="en-US" dirty="0">
                  <a:solidFill>
                    <a:schemeClr val="accent1"/>
                  </a:solidFill>
                  <a:latin typeface="+mn-ea"/>
                  <a:ea typeface="+mn-ea"/>
                </a:rPr>
                <a:t>时，无法保障双向带宽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D7C4528-551A-672C-9FC0-329087D558B3}"/>
              </a:ext>
            </a:extLst>
          </p:cNvPr>
          <p:cNvGrpSpPr/>
          <p:nvPr/>
        </p:nvGrpSpPr>
        <p:grpSpPr>
          <a:xfrm>
            <a:off x="395288" y="3469932"/>
            <a:ext cx="4004487" cy="3084778"/>
            <a:chOff x="7596623" y="3593568"/>
            <a:chExt cx="3446945" cy="334296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9D51B09-99C6-B6F2-25B8-428A69A12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4745" y="3593568"/>
              <a:ext cx="3358823" cy="2508129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C158396-DED5-BCB0-68E1-0CD689C0CA15}"/>
                </a:ext>
              </a:extLst>
            </p:cNvPr>
            <p:cNvSpPr txBox="1"/>
            <p:nvPr/>
          </p:nvSpPr>
          <p:spPr>
            <a:xfrm>
              <a:off x="7596623" y="5989425"/>
              <a:ext cx="3446945" cy="947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1"/>
                  </a:solidFill>
                  <a:latin typeface="+mn-ea"/>
                  <a:ea typeface="+mn-ea"/>
                </a:rPr>
                <a:t>长干道车流离散化程度高，速度呈</a:t>
              </a:r>
              <a:r>
                <a:rPr lang="zh-CN" altLang="en-US" b="1" dirty="0">
                  <a:solidFill>
                    <a:srgbClr val="006BBC"/>
                  </a:solidFill>
                  <a:latin typeface="+mn-ea"/>
                  <a:ea typeface="+mn-ea"/>
                </a:rPr>
                <a:t>波动变化</a:t>
              </a:r>
              <a:endParaRPr lang="zh-CN" altLang="en-US" b="1" dirty="0">
                <a:solidFill>
                  <a:srgbClr val="006BBC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596A8944-2859-A264-68D0-FDBF376B2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7" y="1484784"/>
            <a:ext cx="8640763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accent1"/>
                </a:solidFill>
                <a:latin typeface="+mn-lt"/>
                <a:ea typeface="仿宋_GB2312" pitchFamily="1" charset="-122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18859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228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25717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2914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575"/>
              </a:spcAft>
              <a:buFontTx/>
              <a:buNone/>
            </a:pPr>
            <a:r>
              <a:rPr lang="zh-CN" altLang="en-US" sz="2400" b="1" kern="0" dirty="0">
                <a:latin typeface="+mn-ea"/>
                <a:cs typeface="Times New Roman" panose="02020603050405020304" pitchFamily="18" charset="0"/>
              </a:rPr>
              <a:t>一、速度扰动下干道最大带宽协调控制</a:t>
            </a:r>
            <a:endParaRPr lang="en-US" altLang="zh-CN" sz="2400" b="1" kern="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Aft>
                <a:spcPts val="575"/>
              </a:spcAft>
              <a:buFontTx/>
              <a:buNone/>
            </a:pPr>
            <a:r>
              <a:rPr lang="zh-CN" altLang="en-US" sz="2400" b="1" kern="0" dirty="0">
                <a:latin typeface="+mn-ea"/>
                <a:cs typeface="Times New Roman" panose="02020603050405020304" pitchFamily="18" charset="0"/>
              </a:rPr>
              <a:t>二、长干道混合车流路径分割与绿波优化</a:t>
            </a:r>
            <a:endParaRPr lang="en-US" altLang="zh-CN" sz="2400" b="1" kern="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Aft>
                <a:spcPts val="575"/>
              </a:spcAft>
              <a:buFontTx/>
              <a:buNone/>
            </a:pPr>
            <a:r>
              <a:rPr lang="zh-CN" altLang="en-US" sz="2400" b="1" kern="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三、长干道混合车流路径分割与绿波相序优化</a:t>
            </a:r>
            <a:endParaRPr lang="en-US" altLang="zh-CN" sz="2400" b="1" kern="0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Aft>
                <a:spcPts val="575"/>
              </a:spcAft>
              <a:buFontTx/>
              <a:buNone/>
            </a:pPr>
            <a:r>
              <a:rPr lang="zh-CN" altLang="en-US" sz="2400" b="1" kern="0" dirty="0">
                <a:latin typeface="+mn-ea"/>
                <a:cs typeface="Times New Roman" panose="02020603050405020304" pitchFamily="18" charset="0"/>
              </a:rPr>
              <a:t>四、城市干道信号多模式绿波协调控制系统</a:t>
            </a:r>
            <a:endParaRPr lang="en-US" altLang="zh-CN" sz="2400" b="1" kern="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19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D27B01-D614-503B-2D41-D47BC8BBD4EE}"/>
              </a:ext>
            </a:extLst>
          </p:cNvPr>
          <p:cNvSpPr txBox="1"/>
          <p:nvPr/>
        </p:nvSpPr>
        <p:spPr>
          <a:xfrm>
            <a:off x="395288" y="1341438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>
                <a:latin typeface="+mn-ea"/>
                <a:ea typeface="+mn-ea"/>
              </a:rPr>
              <a:t>长干道混合路径分割与相序优化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7BE9C3-CA4D-E64A-8D1F-C5FA167A1F44}"/>
              </a:ext>
            </a:extLst>
          </p:cNvPr>
          <p:cNvSpPr txBox="1"/>
          <p:nvPr/>
        </p:nvSpPr>
        <p:spPr>
          <a:xfrm>
            <a:off x="395288" y="1770381"/>
            <a:ext cx="828040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与内容二类似，模型采用分层优化模型，求解方式和目标函数与内容二一致，在此仅阐述不同。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A6E57E-927E-6340-98A5-A42DEBF09972}"/>
              </a:ext>
            </a:extLst>
          </p:cNvPr>
          <p:cNvSpPr txBox="1"/>
          <p:nvPr/>
        </p:nvSpPr>
        <p:spPr>
          <a:xfrm>
            <a:off x="409392" y="2780928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）相位模式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2C11968-0B03-692A-DBAB-09C81DD3B7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30702"/>
              </p:ext>
            </p:extLst>
          </p:nvPr>
        </p:nvGraphicFramePr>
        <p:xfrm>
          <a:off x="4655580" y="3707741"/>
          <a:ext cx="3920196" cy="2416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572000" imgH="2819274" progId="Visio.Drawing.15">
                  <p:embed/>
                </p:oleObj>
              </mc:Choice>
              <mc:Fallback>
                <p:oleObj name="Visio" r:id="rId2" imgW="4572000" imgH="281927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5580" y="3707741"/>
                        <a:ext cx="3920196" cy="24169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A3B21725-FCAC-D365-550C-E4F7C08970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589997"/>
              </p:ext>
            </p:extLst>
          </p:nvPr>
        </p:nvGraphicFramePr>
        <p:xfrm>
          <a:off x="760237" y="3375020"/>
          <a:ext cx="378675" cy="430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5640" imgH="241200" progId="Equation.DSMT4">
                  <p:embed/>
                </p:oleObj>
              </mc:Choice>
              <mc:Fallback>
                <p:oleObj name="Equation" r:id="rId4" imgW="215640" imgH="24120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5E4FCC8D-A696-692B-A7B8-8A4D36672D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237" y="3375020"/>
                        <a:ext cx="378675" cy="4301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10008A50-98FF-BA70-2A45-43918939C5AD}"/>
              </a:ext>
            </a:extLst>
          </p:cNvPr>
          <p:cNvSpPr txBox="1"/>
          <p:nvPr/>
        </p:nvSpPr>
        <p:spPr>
          <a:xfrm>
            <a:off x="1152665" y="342900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为交叉口</a:t>
            </a:r>
            <a:r>
              <a:rPr lang="en-US" altLang="zh-CN" dirty="0">
                <a:solidFill>
                  <a:schemeClr val="accent1"/>
                </a:solidFill>
                <a:latin typeface="+mn-ea"/>
                <a:ea typeface="+mn-ea"/>
              </a:rPr>
              <a:t>k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的相位</a:t>
            </a:r>
            <a:r>
              <a:rPr lang="en-US" altLang="zh-CN" dirty="0">
                <a:solidFill>
                  <a:schemeClr val="accent1"/>
                </a:solidFill>
                <a:latin typeface="+mn-ea"/>
                <a:ea typeface="+mn-ea"/>
              </a:rPr>
              <a:t>l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的时间</a:t>
            </a: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FE06B796-8235-2026-3B59-B8105F9E28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127021"/>
              </p:ext>
            </p:extLst>
          </p:nvPr>
        </p:nvGraphicFramePr>
        <p:xfrm>
          <a:off x="760238" y="3979272"/>
          <a:ext cx="3258995" cy="732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33600" imgH="482600" progId="Equation.DSMT4">
                  <p:embed/>
                </p:oleObj>
              </mc:Choice>
              <mc:Fallback>
                <p:oleObj name="Equation" r:id="rId6" imgW="2133600" imgH="4826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238" y="3979272"/>
                        <a:ext cx="3258995" cy="7323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62199CBE-56E2-028E-7AE1-991178AE2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6766999"/>
              </p:ext>
            </p:extLst>
          </p:nvPr>
        </p:nvGraphicFramePr>
        <p:xfrm>
          <a:off x="409392" y="4790840"/>
          <a:ext cx="4380842" cy="548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835400" imgH="482600" progId="Equation.DSMT4">
                  <p:embed/>
                </p:oleObj>
              </mc:Choice>
              <mc:Fallback>
                <p:oleObj name="Equation" r:id="rId8" imgW="3835400" imgH="4826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392" y="4790840"/>
                        <a:ext cx="4380842" cy="5480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本框 31">
            <a:extLst>
              <a:ext uri="{FF2B5EF4-FFF2-40B4-BE49-F238E27FC236}">
                <a16:creationId xmlns:a16="http://schemas.microsoft.com/office/drawing/2014/main" id="{1799E52D-C2DC-8188-2A3D-163E10C767D7}"/>
              </a:ext>
            </a:extLst>
          </p:cNvPr>
          <p:cNvSpPr txBox="1"/>
          <p:nvPr/>
        </p:nvSpPr>
        <p:spPr>
          <a:xfrm>
            <a:off x="479190" y="5448993"/>
            <a:ext cx="409281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路径</a:t>
            </a:r>
            <a:r>
              <a:rPr lang="en-US" altLang="zh-CN" dirty="0" err="1">
                <a:solidFill>
                  <a:schemeClr val="accent1"/>
                </a:solidFill>
                <a:latin typeface="+mn-ea"/>
                <a:ea typeface="+mn-ea"/>
              </a:rPr>
              <a:t>i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在交叉口</a:t>
            </a:r>
            <a:r>
              <a:rPr lang="en-US" altLang="zh-CN" dirty="0">
                <a:solidFill>
                  <a:schemeClr val="accent1"/>
                </a:solidFill>
                <a:latin typeface="+mn-ea"/>
                <a:ea typeface="+mn-ea"/>
              </a:rPr>
              <a:t>k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由南至北直行通过，通行权表示为</a:t>
            </a:r>
          </a:p>
        </p:txBody>
      </p: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060B1287-6622-7967-3F38-3EDCAB03A2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84832"/>
              </p:ext>
            </p:extLst>
          </p:nvPr>
        </p:nvGraphicFramePr>
        <p:xfrm>
          <a:off x="1807122" y="5956638"/>
          <a:ext cx="1540742" cy="32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68400" imgH="241300" progId="Equation.DSMT4">
                  <p:embed/>
                </p:oleObj>
              </mc:Choice>
              <mc:Fallback>
                <p:oleObj name="Equation" r:id="rId10" imgW="1168400" imgH="2413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7122" y="5956638"/>
                        <a:ext cx="1540742" cy="3232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859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D27B01-D614-503B-2D41-D47BC8BBD4EE}"/>
              </a:ext>
            </a:extLst>
          </p:cNvPr>
          <p:cNvSpPr txBox="1"/>
          <p:nvPr/>
        </p:nvSpPr>
        <p:spPr>
          <a:xfrm>
            <a:off x="395288" y="1341438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>
                <a:latin typeface="+mn-ea"/>
                <a:ea typeface="+mn-ea"/>
              </a:rPr>
              <a:t>长干道混合路径分割与相序优化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A6E57E-927E-6340-98A5-A42DEBF09972}"/>
              </a:ext>
            </a:extLst>
          </p:cNvPr>
          <p:cNvSpPr txBox="1"/>
          <p:nvPr/>
        </p:nvSpPr>
        <p:spPr>
          <a:xfrm>
            <a:off x="330034" y="1858935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）相位模式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6E6AC59-48C6-C9C0-7A15-0D9B26316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913083"/>
              </p:ext>
            </p:extLst>
          </p:nvPr>
        </p:nvGraphicFramePr>
        <p:xfrm>
          <a:off x="1655552" y="2565704"/>
          <a:ext cx="5400848" cy="719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06800" imgH="482600" progId="Equation.DSMT4">
                  <p:embed/>
                </p:oleObj>
              </mc:Choice>
              <mc:Fallback>
                <p:oleObj name="Equation" r:id="rId2" imgW="3606800" imgH="482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5552" y="2565704"/>
                        <a:ext cx="5400848" cy="7197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0D49A73F-E115-AB75-51A8-F9099D2CF4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310268"/>
              </p:ext>
            </p:extLst>
          </p:nvPr>
        </p:nvGraphicFramePr>
        <p:xfrm>
          <a:off x="1182163" y="3802996"/>
          <a:ext cx="2386938" cy="2025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12900" imgH="1371600" progId="Equation.DSMT4">
                  <p:embed/>
                </p:oleObj>
              </mc:Choice>
              <mc:Fallback>
                <p:oleObj name="Equation" r:id="rId4" imgW="1612900" imgH="1371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2163" y="3802996"/>
                        <a:ext cx="2386938" cy="20258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93FBA307-CC7E-2C4A-772B-200CCD0802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175353"/>
              </p:ext>
            </p:extLst>
          </p:nvPr>
        </p:nvGraphicFramePr>
        <p:xfrm>
          <a:off x="4593169" y="3616809"/>
          <a:ext cx="3920196" cy="2416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4572000" imgH="2819274" progId="Visio.Drawing.15">
                  <p:embed/>
                </p:oleObj>
              </mc:Choice>
              <mc:Fallback>
                <p:oleObj name="Visio" r:id="rId6" imgW="4572000" imgH="2819274" progId="Visio.Drawing.15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62C11968-0B03-692A-DBAB-09C81DD3B7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3169" y="3616809"/>
                        <a:ext cx="3920196" cy="24169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068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D27B01-D614-503B-2D41-D47BC8BBD4EE}"/>
              </a:ext>
            </a:extLst>
          </p:cNvPr>
          <p:cNvSpPr txBox="1"/>
          <p:nvPr/>
        </p:nvSpPr>
        <p:spPr>
          <a:xfrm>
            <a:off x="395288" y="1341438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>
                <a:latin typeface="+mn-ea"/>
                <a:ea typeface="+mn-ea"/>
              </a:rPr>
              <a:t>长干道混合路径分割与相序优化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A6E57E-927E-6340-98A5-A42DEBF09972}"/>
              </a:ext>
            </a:extLst>
          </p:cNvPr>
          <p:cNvSpPr txBox="1"/>
          <p:nvPr/>
        </p:nvSpPr>
        <p:spPr>
          <a:xfrm>
            <a:off x="330034" y="1858935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）相序约束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977B7F-81A4-1F48-6200-BD7405DBA33B}"/>
              </a:ext>
            </a:extLst>
          </p:cNvPr>
          <p:cNvSpPr txBox="1"/>
          <p:nvPr/>
        </p:nvSpPr>
        <p:spPr>
          <a:xfrm>
            <a:off x="337658" y="2340881"/>
            <a:ext cx="1972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chemeClr val="accent1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）基本约束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0BA5BA1-8E9B-053B-B14A-924EDBCF83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368680"/>
              </p:ext>
            </p:extLst>
          </p:nvPr>
        </p:nvGraphicFramePr>
        <p:xfrm>
          <a:off x="4122737" y="2504598"/>
          <a:ext cx="898525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95000" imgH="241200" progId="Equation.DSMT4">
                  <p:embed/>
                </p:oleObj>
              </mc:Choice>
              <mc:Fallback>
                <p:oleObj name="Equation" r:id="rId2" imgW="495000" imgH="241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2737" y="2504598"/>
                        <a:ext cx="898525" cy="4397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8B2C286-C9A1-85AB-C670-E2B8782F4B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066648"/>
              </p:ext>
            </p:extLst>
          </p:nvPr>
        </p:nvGraphicFramePr>
        <p:xfrm>
          <a:off x="3347864" y="2944336"/>
          <a:ext cx="2741612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3880" imgH="241200" progId="Equation.DSMT4">
                  <p:embed/>
                </p:oleObj>
              </mc:Choice>
              <mc:Fallback>
                <p:oleObj name="Equation" r:id="rId4" imgW="1523880" imgH="241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2944336"/>
                        <a:ext cx="2741612" cy="4397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598EF75D-868A-8D4F-5A03-8356F71FA2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482840"/>
              </p:ext>
            </p:extLst>
          </p:nvPr>
        </p:nvGraphicFramePr>
        <p:xfrm>
          <a:off x="3078260" y="3494666"/>
          <a:ext cx="3280819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71520" imgH="241200" progId="Equation.DSMT4">
                  <p:embed/>
                </p:oleObj>
              </mc:Choice>
              <mc:Fallback>
                <p:oleObj name="Equation" r:id="rId6" imgW="217152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8260" y="3494666"/>
                        <a:ext cx="3280819" cy="3693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F46AE4F4-6DB4-151A-4751-1BC1075E2450}"/>
              </a:ext>
            </a:extLst>
          </p:cNvPr>
          <p:cNvSpPr txBox="1"/>
          <p:nvPr/>
        </p:nvSpPr>
        <p:spPr>
          <a:xfrm>
            <a:off x="330034" y="3963122"/>
            <a:ext cx="1972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chemeClr val="accent1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）连续性约束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ECB6A014-7536-FAB4-002B-E84A32EB86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881901"/>
              </p:ext>
            </p:extLst>
          </p:nvPr>
        </p:nvGraphicFramePr>
        <p:xfrm>
          <a:off x="3347864" y="4281140"/>
          <a:ext cx="2647679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52600" imgH="241300" progId="Equation.DSMT4">
                  <p:embed/>
                </p:oleObj>
              </mc:Choice>
              <mc:Fallback>
                <p:oleObj name="Equation" r:id="rId8" imgW="1752600" imgH="2413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4281140"/>
                        <a:ext cx="2647679" cy="3693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组合 24">
            <a:extLst>
              <a:ext uri="{FF2B5EF4-FFF2-40B4-BE49-F238E27FC236}">
                <a16:creationId xmlns:a16="http://schemas.microsoft.com/office/drawing/2014/main" id="{B2C13C59-8589-E988-F9E9-20CE1E2FEAB8}"/>
              </a:ext>
            </a:extLst>
          </p:cNvPr>
          <p:cNvGrpSpPr/>
          <p:nvPr/>
        </p:nvGrpSpPr>
        <p:grpSpPr>
          <a:xfrm>
            <a:off x="7071641" y="2867266"/>
            <a:ext cx="1114425" cy="1438275"/>
            <a:chOff x="7097741" y="2340881"/>
            <a:chExt cx="1114425" cy="1438275"/>
          </a:xfrm>
        </p:grpSpPr>
        <p:pic>
          <p:nvPicPr>
            <p:cNvPr id="18444" name="Picture 12">
              <a:extLst>
                <a:ext uri="{FF2B5EF4-FFF2-40B4-BE49-F238E27FC236}">
                  <a16:creationId xmlns:a16="http://schemas.microsoft.com/office/drawing/2014/main" id="{94008E04-35E6-F346-DE30-F188C3821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741" y="2340881"/>
              <a:ext cx="1114425" cy="143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箭头: 下 21">
              <a:extLst>
                <a:ext uri="{FF2B5EF4-FFF2-40B4-BE49-F238E27FC236}">
                  <a16:creationId xmlns:a16="http://schemas.microsoft.com/office/drawing/2014/main" id="{D4AB18B9-B3E1-78FB-E09D-7B3276264355}"/>
                </a:ext>
              </a:extLst>
            </p:cNvPr>
            <p:cNvSpPr/>
            <p:nvPr/>
          </p:nvSpPr>
          <p:spPr bwMode="auto">
            <a:xfrm>
              <a:off x="7538207" y="2895564"/>
              <a:ext cx="233491" cy="268640"/>
            </a:xfrm>
            <a:prstGeom prst="downArrow">
              <a:avLst/>
            </a:prstGeom>
            <a:solidFill>
              <a:srgbClr val="006BB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4" name="乘号 23">
              <a:extLst>
                <a:ext uri="{FF2B5EF4-FFF2-40B4-BE49-F238E27FC236}">
                  <a16:creationId xmlns:a16="http://schemas.microsoft.com/office/drawing/2014/main" id="{1174D435-D639-794C-5DD7-EDC535F25C84}"/>
                </a:ext>
              </a:extLst>
            </p:cNvPr>
            <p:cNvSpPr/>
            <p:nvPr/>
          </p:nvSpPr>
          <p:spPr bwMode="auto">
            <a:xfrm>
              <a:off x="7518367" y="2845218"/>
              <a:ext cx="288032" cy="369332"/>
            </a:xfrm>
            <a:prstGeom prst="mathMultiply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0ABE743-AC9E-CAE0-70A9-B300F227FA20}"/>
              </a:ext>
            </a:extLst>
          </p:cNvPr>
          <p:cNvSpPr txBox="1"/>
          <p:nvPr/>
        </p:nvSpPr>
        <p:spPr>
          <a:xfrm>
            <a:off x="330034" y="4797152"/>
            <a:ext cx="1972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chemeClr val="accent1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）搭接组合</a:t>
            </a:r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C60F28B7-011B-06FD-8421-34A572C6C6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874755"/>
              </p:ext>
            </p:extLst>
          </p:nvPr>
        </p:nvGraphicFramePr>
        <p:xfrm>
          <a:off x="3365376" y="5089877"/>
          <a:ext cx="3062578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19300" imgH="241300" progId="Equation.DSMT4">
                  <p:embed/>
                </p:oleObj>
              </mc:Choice>
              <mc:Fallback>
                <p:oleObj name="Equation" r:id="rId11" imgW="2019300" imgH="2413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376" y="5089877"/>
                        <a:ext cx="3062578" cy="3693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062195D3-C379-C544-6C11-B70E62FFC1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501080"/>
              </p:ext>
            </p:extLst>
          </p:nvPr>
        </p:nvGraphicFramePr>
        <p:xfrm>
          <a:off x="3309806" y="5498688"/>
          <a:ext cx="3280819" cy="401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93900" imgH="241300" progId="Equation.DSMT4">
                  <p:embed/>
                </p:oleObj>
              </mc:Choice>
              <mc:Fallback>
                <p:oleObj name="Equation" r:id="rId13" imgW="1993900" imgH="2413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9806" y="5498688"/>
                        <a:ext cx="3280819" cy="4016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E5C1288E-37D9-D676-3431-96450AC1C8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51602"/>
              </p:ext>
            </p:extLst>
          </p:nvPr>
        </p:nvGraphicFramePr>
        <p:xfrm>
          <a:off x="3306998" y="5900314"/>
          <a:ext cx="3209218" cy="392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006600" imgH="241300" progId="Equation.DSMT4">
                  <p:embed/>
                </p:oleObj>
              </mc:Choice>
              <mc:Fallback>
                <p:oleObj name="Equation" r:id="rId15" imgW="2006600" imgH="2413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6998" y="5900314"/>
                        <a:ext cx="3209218" cy="3928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52" name="Picture 20">
            <a:extLst>
              <a:ext uri="{FF2B5EF4-FFF2-40B4-BE49-F238E27FC236}">
                <a16:creationId xmlns:a16="http://schemas.microsoft.com/office/drawing/2014/main" id="{63A5D66C-32A2-FFA1-F198-5A2DEBF6E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420" y="5141500"/>
            <a:ext cx="16097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39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D27B01-D614-503B-2D41-D47BC8BBD4EE}"/>
              </a:ext>
            </a:extLst>
          </p:cNvPr>
          <p:cNvSpPr txBox="1"/>
          <p:nvPr/>
        </p:nvSpPr>
        <p:spPr>
          <a:xfrm>
            <a:off x="395288" y="1341438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长干道混合路径分割与相序优化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A6E57E-927E-6340-98A5-A42DEBF09972}"/>
              </a:ext>
            </a:extLst>
          </p:cNvPr>
          <p:cNvSpPr txBox="1"/>
          <p:nvPr/>
        </p:nvSpPr>
        <p:spPr>
          <a:xfrm>
            <a:off x="330034" y="1858935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+mn-ea"/>
                <a:ea typeface="+mn-ea"/>
              </a:rPr>
              <a:t>3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）相位约束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A99D9AA-154B-6F12-4E47-114E089D14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554540"/>
              </p:ext>
            </p:extLst>
          </p:nvPr>
        </p:nvGraphicFramePr>
        <p:xfrm>
          <a:off x="1259632" y="2428922"/>
          <a:ext cx="2536616" cy="66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39880" imgH="457200" progId="Equation.DSMT4">
                  <p:embed/>
                </p:oleObj>
              </mc:Choice>
              <mc:Fallback>
                <p:oleObj name="Equation" r:id="rId2" imgW="1739880" imgH="457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2428922"/>
                        <a:ext cx="2536616" cy="6665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0CA1EE92-F1D8-227F-F203-D71C9096E6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909334"/>
              </p:ext>
            </p:extLst>
          </p:nvPr>
        </p:nvGraphicFramePr>
        <p:xfrm>
          <a:off x="4716016" y="2447493"/>
          <a:ext cx="3873163" cy="524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77880" imgH="457200" progId="Equation.DSMT4">
                  <p:embed/>
                </p:oleObj>
              </mc:Choice>
              <mc:Fallback>
                <p:oleObj name="Equation" r:id="rId4" imgW="337788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2447493"/>
                        <a:ext cx="3873163" cy="52443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73C0D547-DADF-ECB6-7215-953A5C800F42}"/>
              </a:ext>
            </a:extLst>
          </p:cNvPr>
          <p:cNvSpPr txBox="1"/>
          <p:nvPr/>
        </p:nvSpPr>
        <p:spPr>
          <a:xfrm>
            <a:off x="395288" y="3095478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+mn-ea"/>
                <a:ea typeface="+mn-ea"/>
              </a:rPr>
              <a:t>4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）红灯时间约束</a:t>
            </a: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A3D44BDD-D299-99CF-CC9C-A2B31B13FC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331747"/>
              </p:ext>
            </p:extLst>
          </p:nvPr>
        </p:nvGraphicFramePr>
        <p:xfrm>
          <a:off x="827584" y="3510006"/>
          <a:ext cx="3271697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35200" imgH="342900" progId="Equation.DSMT4">
                  <p:embed/>
                </p:oleObj>
              </mc:Choice>
              <mc:Fallback>
                <p:oleObj name="Equation" r:id="rId6" imgW="2235200" imgH="3429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3510006"/>
                        <a:ext cx="3271697" cy="5040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74F24734-21E4-039A-AEFF-85185329CA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6276634"/>
              </p:ext>
            </p:extLst>
          </p:nvPr>
        </p:nvGraphicFramePr>
        <p:xfrm>
          <a:off x="4716016" y="3470141"/>
          <a:ext cx="3337031" cy="504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260600" imgH="342900" progId="Equation.DSMT4">
                  <p:embed/>
                </p:oleObj>
              </mc:Choice>
              <mc:Fallback>
                <p:oleObj name="Equation" r:id="rId8" imgW="2260600" imgH="3429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3470141"/>
                        <a:ext cx="3337031" cy="5040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7DDBD43D-D617-CAFF-31F5-A25A531BA6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352092"/>
              </p:ext>
            </p:extLst>
          </p:nvPr>
        </p:nvGraphicFramePr>
        <p:xfrm>
          <a:off x="971550" y="4148305"/>
          <a:ext cx="2487605" cy="504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701800" imgH="342900" progId="Equation.DSMT4">
                  <p:embed/>
                </p:oleObj>
              </mc:Choice>
              <mc:Fallback>
                <p:oleObj name="Equation" r:id="rId10" imgW="1701800" imgH="3429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148305"/>
                        <a:ext cx="2487605" cy="5040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68" name="Picture 12">
            <a:extLst>
              <a:ext uri="{FF2B5EF4-FFF2-40B4-BE49-F238E27FC236}">
                <a16:creationId xmlns:a16="http://schemas.microsoft.com/office/drawing/2014/main" id="{E9A19A6C-F535-016A-0F99-4FD4899A6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40" y="3797571"/>
            <a:ext cx="3849741" cy="154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C515573-C957-03CB-84C5-88E4A04EB9C9}"/>
              </a:ext>
            </a:extLst>
          </p:cNvPr>
          <p:cNvSpPr txBox="1"/>
          <p:nvPr/>
        </p:nvSpPr>
        <p:spPr>
          <a:xfrm>
            <a:off x="410771" y="4829856"/>
            <a:ext cx="3960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+mn-ea"/>
                <a:ea typeface="+mn-ea"/>
              </a:rPr>
              <a:t>5</a:t>
            </a: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）循环整形约束</a:t>
            </a: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A04C0A0E-F407-E9E0-2A5A-FB1083635B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847063"/>
              </p:ext>
            </p:extLst>
          </p:nvPr>
        </p:nvGraphicFramePr>
        <p:xfrm>
          <a:off x="928680" y="5318870"/>
          <a:ext cx="7124367" cy="395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533840" imgH="253800" progId="Equation.DSMT4">
                  <p:embed/>
                </p:oleObj>
              </mc:Choice>
              <mc:Fallback>
                <p:oleObj name="Equation" r:id="rId13" imgW="4533840" imgH="2538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0" y="5318870"/>
                        <a:ext cx="7124367" cy="3953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364C49FA-8C00-5273-B5EB-445C4A8612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0915900"/>
              </p:ext>
            </p:extLst>
          </p:nvPr>
        </p:nvGraphicFramePr>
        <p:xfrm>
          <a:off x="928680" y="5800386"/>
          <a:ext cx="7111594" cy="394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4533840" imgH="253800" progId="Equation.DSMT4">
                  <p:embed/>
                </p:oleObj>
              </mc:Choice>
              <mc:Fallback>
                <p:oleObj name="Equation" r:id="rId15" imgW="4533840" imgH="25380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70979EC3-A3C9-F9E2-1F01-E58C94B43E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0" y="5800386"/>
                        <a:ext cx="7111594" cy="3946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1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596A8944-2859-A264-68D0-FDBF376B2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7" y="1484784"/>
            <a:ext cx="8640763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accent1"/>
                </a:solidFill>
                <a:latin typeface="+mn-lt"/>
                <a:ea typeface="仿宋_GB2312" pitchFamily="1" charset="-122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18859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228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25717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2914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575"/>
              </a:spcAft>
              <a:buFontTx/>
              <a:buNone/>
            </a:pPr>
            <a:r>
              <a:rPr lang="zh-CN" altLang="en-US" sz="2400" b="1" kern="0" dirty="0">
                <a:latin typeface="+mn-ea"/>
                <a:cs typeface="Times New Roman" panose="02020603050405020304" pitchFamily="18" charset="0"/>
              </a:rPr>
              <a:t>一、速度扰动下干道最大带宽协调控制</a:t>
            </a:r>
            <a:endParaRPr lang="en-US" altLang="zh-CN" sz="2400" b="1" kern="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Aft>
                <a:spcPts val="575"/>
              </a:spcAft>
              <a:buFontTx/>
              <a:buNone/>
            </a:pPr>
            <a:r>
              <a:rPr lang="zh-CN" altLang="en-US" sz="2400" b="1" kern="0" dirty="0">
                <a:latin typeface="+mn-ea"/>
                <a:cs typeface="Times New Roman" panose="02020603050405020304" pitchFamily="18" charset="0"/>
              </a:rPr>
              <a:t>二、长干道混合车流路径分割与绿波优化</a:t>
            </a:r>
            <a:endParaRPr lang="en-US" altLang="zh-CN" sz="2400" b="1" kern="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Aft>
                <a:spcPts val="575"/>
              </a:spcAft>
              <a:buFontTx/>
              <a:buNone/>
            </a:pPr>
            <a:r>
              <a:rPr lang="zh-CN" altLang="en-US" sz="2400" b="1" kern="0" dirty="0">
                <a:latin typeface="+mn-ea"/>
                <a:cs typeface="Times New Roman" panose="02020603050405020304" pitchFamily="18" charset="0"/>
              </a:rPr>
              <a:t>三、长干道混合车流路径分割与绿波相序优化</a:t>
            </a:r>
            <a:endParaRPr lang="en-US" altLang="zh-CN" sz="2400" b="1" kern="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Aft>
                <a:spcPts val="575"/>
              </a:spcAft>
              <a:buFontTx/>
              <a:buNone/>
            </a:pPr>
            <a:r>
              <a:rPr lang="zh-CN" altLang="en-US" sz="2400" b="1" kern="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四、城市干道信号多模式绿波协调控制系统</a:t>
            </a:r>
            <a:endParaRPr lang="en-US" altLang="zh-CN" sz="2400" b="1" kern="0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86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832D44-991C-4A75-2B44-2474EFBA19FA}"/>
              </a:ext>
            </a:extLst>
          </p:cNvPr>
          <p:cNvSpPr txBox="1"/>
          <p:nvPr/>
        </p:nvSpPr>
        <p:spPr>
          <a:xfrm>
            <a:off x="395288" y="1341438"/>
            <a:ext cx="424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城市干道信号多模式绿波协调控制系统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9B9F9B-8630-E5F2-4CE8-707EB88C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99792" y="1702564"/>
            <a:ext cx="6238404" cy="42548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9BE7C07-AC6D-1D78-93EA-0041C9533B42}"/>
              </a:ext>
            </a:extLst>
          </p:cNvPr>
          <p:cNvSpPr txBox="1"/>
          <p:nvPr/>
        </p:nvSpPr>
        <p:spPr>
          <a:xfrm>
            <a:off x="486157" y="2641584"/>
            <a:ext cx="2309614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1800" kern="100" dirty="0">
                <a:solidFill>
                  <a:schemeClr val="accent1"/>
                </a:solidFill>
                <a:effectLst/>
                <a:latin typeface="+mn-ea"/>
                <a:ea typeface="+mn-ea"/>
              </a:rPr>
              <a:t>软件采用</a:t>
            </a:r>
            <a:r>
              <a:rPr lang="en-US" altLang="zh-CN" sz="1800" b="1" kern="100" dirty="0">
                <a:solidFill>
                  <a:srgbClr val="006BBC"/>
                </a:solidFill>
                <a:effectLst/>
                <a:latin typeface="+mn-ea"/>
                <a:ea typeface="+mn-ea"/>
              </a:rPr>
              <a:t>B/S</a:t>
            </a:r>
            <a:r>
              <a:rPr lang="zh-CN" altLang="zh-CN" sz="1800" b="1" kern="100" dirty="0">
                <a:solidFill>
                  <a:srgbClr val="006BBC"/>
                </a:solidFill>
                <a:effectLst/>
                <a:latin typeface="+mn-ea"/>
                <a:ea typeface="+mn-ea"/>
              </a:rPr>
              <a:t>架构</a:t>
            </a:r>
            <a:r>
              <a:rPr lang="zh-CN" altLang="zh-CN" sz="1800" kern="100" dirty="0">
                <a:solidFill>
                  <a:schemeClr val="accent1"/>
                </a:solidFill>
                <a:effectLst/>
                <a:latin typeface="+mn-ea"/>
                <a:ea typeface="+mn-ea"/>
              </a:rPr>
              <a:t>，使用</a:t>
            </a:r>
            <a:r>
              <a:rPr lang="en-US" altLang="zh-CN" sz="1800" b="1" kern="100" dirty="0" err="1">
                <a:solidFill>
                  <a:srgbClr val="006BBC"/>
                </a:solidFill>
                <a:effectLst/>
                <a:latin typeface="+mn-ea"/>
                <a:ea typeface="+mn-ea"/>
              </a:rPr>
              <a:t>grpc</a:t>
            </a:r>
            <a:r>
              <a:rPr lang="zh-CN" altLang="zh-CN" sz="1800" b="1" kern="100" dirty="0">
                <a:solidFill>
                  <a:srgbClr val="006BBC"/>
                </a:solidFill>
                <a:effectLst/>
                <a:latin typeface="+mn-ea"/>
                <a:ea typeface="+mn-ea"/>
              </a:rPr>
              <a:t>远程调用</a:t>
            </a:r>
            <a:r>
              <a:rPr lang="en-US" altLang="zh-CN" sz="1800" kern="100" dirty="0">
                <a:solidFill>
                  <a:schemeClr val="accent1"/>
                </a:solidFill>
                <a:effectLst/>
                <a:latin typeface="+mn-ea"/>
                <a:ea typeface="+mn-ea"/>
              </a:rPr>
              <a:t>python</a:t>
            </a:r>
            <a:r>
              <a:rPr lang="zh-CN" altLang="zh-CN" sz="1800" kern="100" dirty="0">
                <a:solidFill>
                  <a:schemeClr val="accent1"/>
                </a:solidFill>
                <a:effectLst/>
                <a:latin typeface="+mn-ea"/>
                <a:ea typeface="+mn-ea"/>
              </a:rPr>
              <a:t>算法求解干道协调方案。</a:t>
            </a:r>
            <a:r>
              <a:rPr lang="en-US" altLang="zh-CN" sz="1800" b="1" kern="100" dirty="0" err="1">
                <a:solidFill>
                  <a:srgbClr val="006BBC"/>
                </a:solidFill>
                <a:effectLst/>
                <a:latin typeface="+mn-ea"/>
                <a:ea typeface="+mn-ea"/>
              </a:rPr>
              <a:t>mysql</a:t>
            </a:r>
            <a:r>
              <a:rPr lang="zh-CN" altLang="zh-CN" sz="1800" kern="100" dirty="0">
                <a:solidFill>
                  <a:schemeClr val="accent1"/>
                </a:solidFill>
                <a:effectLst/>
                <a:latin typeface="+mn-ea"/>
                <a:ea typeface="+mn-ea"/>
              </a:rPr>
              <a:t>持久化存储，</a:t>
            </a:r>
            <a:r>
              <a:rPr lang="en-US" altLang="zh-CN" sz="1800" b="1" kern="100" dirty="0" err="1">
                <a:solidFill>
                  <a:srgbClr val="006BBC"/>
                </a:solidFill>
                <a:effectLst/>
                <a:latin typeface="+mn-ea"/>
                <a:ea typeface="+mn-ea"/>
              </a:rPr>
              <a:t>redis</a:t>
            </a:r>
            <a:r>
              <a:rPr lang="zh-CN" altLang="en-US" sz="1800" kern="100" dirty="0">
                <a:solidFill>
                  <a:schemeClr val="accent1"/>
                </a:solidFill>
                <a:effectLst/>
                <a:latin typeface="+mn-ea"/>
                <a:ea typeface="+mn-ea"/>
              </a:rPr>
              <a:t>作为缓存</a:t>
            </a:r>
            <a:r>
              <a:rPr lang="zh-CN" altLang="zh-CN" sz="1800" kern="100" dirty="0">
                <a:solidFill>
                  <a:schemeClr val="accent1"/>
                </a:solidFill>
                <a:effectLst/>
                <a:latin typeface="+mn-ea"/>
                <a:ea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3666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832D44-991C-4A75-2B44-2474EFBA19FA}"/>
              </a:ext>
            </a:extLst>
          </p:cNvPr>
          <p:cNvSpPr txBox="1"/>
          <p:nvPr/>
        </p:nvSpPr>
        <p:spPr>
          <a:xfrm>
            <a:off x="395288" y="1341438"/>
            <a:ext cx="424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城市干道信号多模式绿波协调控制系统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01DA43-95B6-71E8-8F86-4F1AC023B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348" y="2234884"/>
            <a:ext cx="5085340" cy="36247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857C591-BE73-A7FE-184E-CC3003590069}"/>
              </a:ext>
            </a:extLst>
          </p:cNvPr>
          <p:cNvSpPr txBox="1"/>
          <p:nvPr/>
        </p:nvSpPr>
        <p:spPr>
          <a:xfrm>
            <a:off x="393408" y="2996952"/>
            <a:ext cx="3079040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en-US" sz="1800" kern="100" dirty="0">
                <a:solidFill>
                  <a:schemeClr val="accent1"/>
                </a:solidFill>
                <a:effectLst/>
                <a:latin typeface="+mn-ea"/>
                <a:ea typeface="+mn-ea"/>
              </a:rPr>
              <a:t>软件包含数据表如下：项目信息、干道信息、交叉口信息、渠化信息、相序信息学和用户信息等。</a:t>
            </a:r>
            <a:endParaRPr lang="zh-CN" altLang="zh-CN" sz="1800" kern="100" dirty="0">
              <a:solidFill>
                <a:schemeClr val="accent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504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832D44-991C-4A75-2B44-2474EFBA19FA}"/>
              </a:ext>
            </a:extLst>
          </p:cNvPr>
          <p:cNvSpPr txBox="1"/>
          <p:nvPr/>
        </p:nvSpPr>
        <p:spPr>
          <a:xfrm>
            <a:off x="395288" y="1341438"/>
            <a:ext cx="424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城市干道信号多模式绿波协调控制系统</a:t>
            </a:r>
          </a:p>
        </p:txBody>
      </p:sp>
      <p:pic>
        <p:nvPicPr>
          <p:cNvPr id="3" name="图像3">
            <a:extLst>
              <a:ext uri="{FF2B5EF4-FFF2-40B4-BE49-F238E27FC236}">
                <a16:creationId xmlns:a16="http://schemas.microsoft.com/office/drawing/2014/main" id="{EC618CF5-6168-909F-BFBB-B5008359E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106" t="1236" r="860" b="1854"/>
          <a:stretch>
            <a:fillRect/>
          </a:stretch>
        </p:blipFill>
        <p:spPr bwMode="auto">
          <a:xfrm>
            <a:off x="540139" y="1820685"/>
            <a:ext cx="1979509" cy="1551780"/>
          </a:xfrm>
          <a:prstGeom prst="rect">
            <a:avLst/>
          </a:prstGeom>
        </p:spPr>
      </p:pic>
      <p:pic>
        <p:nvPicPr>
          <p:cNvPr id="5" name="图像10">
            <a:extLst>
              <a:ext uri="{FF2B5EF4-FFF2-40B4-BE49-F238E27FC236}">
                <a16:creationId xmlns:a16="http://schemas.microsoft.com/office/drawing/2014/main" id="{3508D803-AB9E-C1BA-259F-A6C7440FE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205189" y="1814389"/>
            <a:ext cx="1979509" cy="1437717"/>
          </a:xfrm>
          <a:prstGeom prst="rect">
            <a:avLst/>
          </a:prstGeom>
        </p:spPr>
      </p:pic>
      <p:pic>
        <p:nvPicPr>
          <p:cNvPr id="6" name="图像15">
            <a:extLst>
              <a:ext uri="{FF2B5EF4-FFF2-40B4-BE49-F238E27FC236}">
                <a16:creationId xmlns:a16="http://schemas.microsoft.com/office/drawing/2014/main" id="{2C76268B-BCFB-59A9-455C-ECCC8136119D}"/>
              </a:ext>
            </a:extLst>
          </p:cNvPr>
          <p:cNvPicPr/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3216" t="14477" r="10068" b="42699"/>
          <a:stretch/>
        </p:blipFill>
        <p:spPr bwMode="auto">
          <a:xfrm>
            <a:off x="5884814" y="1763653"/>
            <a:ext cx="1979509" cy="15517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像16">
            <a:extLst>
              <a:ext uri="{FF2B5EF4-FFF2-40B4-BE49-F238E27FC236}">
                <a16:creationId xmlns:a16="http://schemas.microsoft.com/office/drawing/2014/main" id="{35C8B115-BB45-2FE1-7B8D-896B9D3ADA9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96"/>
          <a:stretch/>
        </p:blipFill>
        <p:spPr bwMode="auto">
          <a:xfrm>
            <a:off x="5953203" y="3871181"/>
            <a:ext cx="1979509" cy="493923"/>
          </a:xfrm>
          <a:prstGeom prst="rect">
            <a:avLst/>
          </a:prstGeom>
        </p:spPr>
      </p:pic>
      <p:pic>
        <p:nvPicPr>
          <p:cNvPr id="8" name="图像18">
            <a:extLst>
              <a:ext uri="{FF2B5EF4-FFF2-40B4-BE49-F238E27FC236}">
                <a16:creationId xmlns:a16="http://schemas.microsoft.com/office/drawing/2014/main" id="{27D994C8-2600-7CCB-856B-49CF8FB129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3203" y="4384179"/>
            <a:ext cx="1979509" cy="614559"/>
          </a:xfrm>
          <a:prstGeom prst="rect">
            <a:avLst/>
          </a:prstGeom>
        </p:spPr>
      </p:pic>
      <p:pic>
        <p:nvPicPr>
          <p:cNvPr id="9" name="图像18">
            <a:extLst>
              <a:ext uri="{FF2B5EF4-FFF2-40B4-BE49-F238E27FC236}">
                <a16:creationId xmlns:a16="http://schemas.microsoft.com/office/drawing/2014/main" id="{EF9A4726-113F-A3E8-54C9-45EDC01D41F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3203" y="4671490"/>
            <a:ext cx="1979509" cy="1049291"/>
          </a:xfrm>
          <a:prstGeom prst="rect">
            <a:avLst/>
          </a:prstGeom>
        </p:spPr>
      </p:pic>
      <p:pic>
        <p:nvPicPr>
          <p:cNvPr id="10" name="图像21">
            <a:extLst>
              <a:ext uri="{FF2B5EF4-FFF2-40B4-BE49-F238E27FC236}">
                <a16:creationId xmlns:a16="http://schemas.microsoft.com/office/drawing/2014/main" id="{0556CE51-960D-99C5-C293-C31CA5FECC2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6979" y="4688264"/>
            <a:ext cx="2580960" cy="782118"/>
          </a:xfrm>
          <a:prstGeom prst="rect">
            <a:avLst/>
          </a:prstGeom>
        </p:spPr>
      </p:pic>
      <p:pic>
        <p:nvPicPr>
          <p:cNvPr id="11" name="图像29">
            <a:extLst>
              <a:ext uri="{FF2B5EF4-FFF2-40B4-BE49-F238E27FC236}">
                <a16:creationId xmlns:a16="http://schemas.microsoft.com/office/drawing/2014/main" id="{DDAEB06A-92D5-3703-FF84-0180602C2A3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286" y="3953848"/>
            <a:ext cx="1979509" cy="19663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077AC28-6518-1BC2-03A6-6E9D75C4A554}"/>
              </a:ext>
            </a:extLst>
          </p:cNvPr>
          <p:cNvSpPr txBox="1"/>
          <p:nvPr/>
        </p:nvSpPr>
        <p:spPr>
          <a:xfrm>
            <a:off x="817710" y="3403977"/>
            <a:ext cx="140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新建干道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6DC2AA5-6F03-86AD-805D-4DBCF59A3EB3}"/>
              </a:ext>
            </a:extLst>
          </p:cNvPr>
          <p:cNvSpPr txBox="1"/>
          <p:nvPr/>
        </p:nvSpPr>
        <p:spPr>
          <a:xfrm>
            <a:off x="3504784" y="3403977"/>
            <a:ext cx="140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选择交叉口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9645DE6-3976-6652-7F25-BFFF8F63EE26}"/>
              </a:ext>
            </a:extLst>
          </p:cNvPr>
          <p:cNvSpPr txBox="1"/>
          <p:nvPr/>
        </p:nvSpPr>
        <p:spPr>
          <a:xfrm>
            <a:off x="3493220" y="5932268"/>
            <a:ext cx="140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方案求解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E68C9A0-9AE7-F500-540E-FDD481B5C407}"/>
              </a:ext>
            </a:extLst>
          </p:cNvPr>
          <p:cNvSpPr txBox="1"/>
          <p:nvPr/>
        </p:nvSpPr>
        <p:spPr>
          <a:xfrm>
            <a:off x="6219732" y="3403977"/>
            <a:ext cx="18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组织拓扑关系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224D5DB-AA05-8280-C5BE-6DF2067A08EB}"/>
              </a:ext>
            </a:extLst>
          </p:cNvPr>
          <p:cNvSpPr txBox="1"/>
          <p:nvPr/>
        </p:nvSpPr>
        <p:spPr>
          <a:xfrm>
            <a:off x="6164631" y="5932268"/>
            <a:ext cx="18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交叉口信息配置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D566303-136C-B0A8-1BA1-8E420C852CB2}"/>
              </a:ext>
            </a:extLst>
          </p:cNvPr>
          <p:cNvSpPr txBox="1"/>
          <p:nvPr/>
        </p:nvSpPr>
        <p:spPr>
          <a:xfrm>
            <a:off x="754070" y="5932268"/>
            <a:ext cx="140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结果展示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22A33A3C-F099-CE7E-CF39-E32DE06D0367}"/>
              </a:ext>
            </a:extLst>
          </p:cNvPr>
          <p:cNvSpPr/>
          <p:nvPr/>
        </p:nvSpPr>
        <p:spPr bwMode="auto">
          <a:xfrm>
            <a:off x="2552795" y="2420888"/>
            <a:ext cx="579045" cy="3693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DE4E1748-7E6E-9BB7-1481-2AF48CC0B8AE}"/>
              </a:ext>
            </a:extLst>
          </p:cNvPr>
          <p:cNvSpPr/>
          <p:nvPr/>
        </p:nvSpPr>
        <p:spPr bwMode="auto">
          <a:xfrm>
            <a:off x="5305769" y="2348581"/>
            <a:ext cx="579045" cy="3693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7D60C420-90E1-3ED4-DAA1-516A61617B62}"/>
              </a:ext>
            </a:extLst>
          </p:cNvPr>
          <p:cNvSpPr/>
          <p:nvPr/>
        </p:nvSpPr>
        <p:spPr bwMode="auto">
          <a:xfrm rot="10800000">
            <a:off x="5421700" y="4897114"/>
            <a:ext cx="493925" cy="3693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68D200A5-79A2-0D56-885B-2DDC60A92176}"/>
              </a:ext>
            </a:extLst>
          </p:cNvPr>
          <p:cNvSpPr/>
          <p:nvPr/>
        </p:nvSpPr>
        <p:spPr bwMode="auto">
          <a:xfrm rot="10800000">
            <a:off x="2514134" y="4894657"/>
            <a:ext cx="365267" cy="3693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024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27"/>
          <p:cNvSpPr txBox="1">
            <a:spLocks noChangeArrowheads="1"/>
          </p:cNvSpPr>
          <p:nvPr/>
        </p:nvSpPr>
        <p:spPr bwMode="auto">
          <a:xfrm>
            <a:off x="971600" y="642735"/>
            <a:ext cx="1050288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创新点</a:t>
            </a:r>
          </a:p>
        </p:txBody>
      </p:sp>
      <p:sp>
        <p:nvSpPr>
          <p:cNvPr id="12291" name="Freeform 5"/>
          <p:cNvSpPr>
            <a:spLocks/>
          </p:cNvSpPr>
          <p:nvPr/>
        </p:nvSpPr>
        <p:spPr bwMode="auto">
          <a:xfrm>
            <a:off x="395288" y="625460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B5A7CC-DD59-82F3-3B56-AC07EBE24F58}"/>
              </a:ext>
            </a:extLst>
          </p:cNvPr>
          <p:cNvSpPr txBox="1"/>
          <p:nvPr/>
        </p:nvSpPr>
        <p:spPr>
          <a:xfrm>
            <a:off x="395288" y="1484784"/>
            <a:ext cx="828040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）提出了速度扰动下干道协调快速求解模型，以期望带宽为目标求解更符合速度分布特性的控制方案，提升了干道协调模型的鲁棒性。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ACEA43-9DDE-DD6C-DE87-CB0C96473D29}"/>
              </a:ext>
            </a:extLst>
          </p:cNvPr>
          <p:cNvSpPr txBox="1"/>
          <p:nvPr/>
        </p:nvSpPr>
        <p:spPr>
          <a:xfrm>
            <a:off x="431800" y="2556966"/>
            <a:ext cx="8280400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）提出了解决带公交走廊的干道混合路径同步求解方法，并构建子区自动划分模型，实现干道分割与绿波优化的同步进行，采用分层优化提升模型对不同速度的适应性。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794D0D-6E3A-AA7C-E7AB-3AE51B5DCDC3}"/>
              </a:ext>
            </a:extLst>
          </p:cNvPr>
          <p:cNvSpPr txBox="1"/>
          <p:nvPr/>
        </p:nvSpPr>
        <p:spPr>
          <a:xfrm>
            <a:off x="431800" y="3933056"/>
            <a:ext cx="8280400" cy="86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）分析了干道相位模式的构建方式，提出了长干道混合路径的方案生成式相序优化方法，提升了相位的利用率，采用分层优化满足不同速度的带宽需求。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723359-3E64-3A0D-F89A-FAF21F76BCB3}"/>
              </a:ext>
            </a:extLst>
          </p:cNvPr>
          <p:cNvSpPr txBox="1"/>
          <p:nvPr/>
        </p:nvSpPr>
        <p:spPr>
          <a:xfrm>
            <a:off x="449664" y="5085184"/>
            <a:ext cx="8280400" cy="86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）开发了城市干道信号多模式绿波协调控制系统，实现了干道从建立、组织、构建和模型求解等过程，提供了便捷的干道协调途径。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396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27"/>
          <p:cNvSpPr txBox="1">
            <a:spLocks noChangeArrowheads="1"/>
          </p:cNvSpPr>
          <p:nvPr/>
        </p:nvSpPr>
        <p:spPr bwMode="auto">
          <a:xfrm>
            <a:off x="971600" y="642735"/>
            <a:ext cx="1338828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</a:p>
        </p:txBody>
      </p:sp>
      <p:sp>
        <p:nvSpPr>
          <p:cNvPr id="12291" name="Freeform 5"/>
          <p:cNvSpPr>
            <a:spLocks/>
          </p:cNvSpPr>
          <p:nvPr/>
        </p:nvSpPr>
        <p:spPr bwMode="auto">
          <a:xfrm>
            <a:off x="395288" y="625460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9D51B09-99C6-B6F2-25B8-428A69A12B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35" y="1408739"/>
            <a:ext cx="2612180" cy="15231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5B223AC-8795-608C-3C85-DC34B60191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759194"/>
              </p:ext>
            </p:extLst>
          </p:nvPr>
        </p:nvGraphicFramePr>
        <p:xfrm>
          <a:off x="608647" y="3298638"/>
          <a:ext cx="2614911" cy="878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773790" imgH="2720010" progId="Visio.Drawing.15">
                  <p:embed/>
                </p:oleObj>
              </mc:Choice>
              <mc:Fallback>
                <p:oleObj name="Visio" r:id="rId4" imgW="6773790" imgH="272001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8481"/>
                      <a:stretch>
                        <a:fillRect/>
                      </a:stretch>
                    </p:blipFill>
                    <p:spPr bwMode="auto">
                      <a:xfrm>
                        <a:off x="608647" y="3298638"/>
                        <a:ext cx="2614911" cy="87864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0E2D9892-616A-FA21-6D52-E43B96FD2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646" y="4597311"/>
            <a:ext cx="2614911" cy="13849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箭头: 右 18">
            <a:extLst>
              <a:ext uri="{FF2B5EF4-FFF2-40B4-BE49-F238E27FC236}">
                <a16:creationId xmlns:a16="http://schemas.microsoft.com/office/drawing/2014/main" id="{C9B86191-640C-E7D9-C0C8-5DD24212DD60}"/>
              </a:ext>
            </a:extLst>
          </p:cNvPr>
          <p:cNvSpPr/>
          <p:nvPr/>
        </p:nvSpPr>
        <p:spPr bwMode="auto">
          <a:xfrm>
            <a:off x="5189924" y="3506619"/>
            <a:ext cx="528351" cy="504056"/>
          </a:xfrm>
          <a:prstGeom prst="rightArrow">
            <a:avLst/>
          </a:prstGeom>
          <a:solidFill>
            <a:srgbClr val="006BBC">
              <a:alpha val="8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C0C3CE4B-3DA5-74DA-BE45-9CBC835F3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6090" y="1413465"/>
            <a:ext cx="1646078" cy="15184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解决</a:t>
            </a:r>
            <a:r>
              <a:rPr lang="zh-CN" altLang="en-US" sz="1800" b="1" dirty="0">
                <a:solidFill>
                  <a:srgbClr val="006BBC"/>
                </a:solidFill>
                <a:latin typeface="+mn-ea"/>
                <a:ea typeface="+mn-ea"/>
                <a:cs typeface="Times New Roman" panose="02020603050405020304" pitchFamily="18" charset="0"/>
              </a:rPr>
              <a:t>不同速度</a:t>
            </a:r>
            <a:r>
              <a:rPr lang="zh-CN" altLang="en-US" sz="18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下的车辆带宽需求冲突。</a:t>
            </a:r>
            <a:endParaRPr lang="en-US" altLang="zh-CN" sz="1800" dirty="0">
              <a:solidFill>
                <a:schemeClr val="accent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3F069EC5-BE7F-46FA-DB70-FEA5FD0E0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6089" y="3078891"/>
            <a:ext cx="1646078" cy="15184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提升</a:t>
            </a:r>
            <a:r>
              <a:rPr lang="zh-CN" altLang="en-US" sz="1800" b="1" dirty="0">
                <a:solidFill>
                  <a:srgbClr val="006BBC"/>
                </a:solidFill>
                <a:latin typeface="+mn-ea"/>
                <a:ea typeface="+mn-ea"/>
                <a:cs typeface="Times New Roman" panose="02020603050405020304" pitchFamily="18" charset="0"/>
              </a:rPr>
              <a:t>协调效率</a:t>
            </a:r>
            <a:r>
              <a:rPr lang="zh-CN" altLang="en-US" sz="18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，提供多路径协调解决方案。</a:t>
            </a:r>
            <a:endParaRPr lang="en-US" altLang="zh-CN" sz="1800" dirty="0">
              <a:solidFill>
                <a:schemeClr val="accent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F01C5747-9FC4-C3D6-2F05-368A14837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5698" y="4642910"/>
            <a:ext cx="1646078" cy="15184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提高绿灯利用率，提升</a:t>
            </a:r>
            <a:r>
              <a:rPr lang="zh-CN" altLang="en-US" sz="1800" b="1" dirty="0">
                <a:solidFill>
                  <a:srgbClr val="006BBC"/>
                </a:solidFill>
                <a:latin typeface="+mn-ea"/>
                <a:ea typeface="+mn-ea"/>
                <a:cs typeface="Times New Roman" panose="02020603050405020304" pitchFamily="18" charset="0"/>
              </a:rPr>
              <a:t>道路通行效率</a:t>
            </a:r>
            <a:r>
              <a:rPr lang="zh-CN" altLang="en-US" sz="18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800" dirty="0">
              <a:solidFill>
                <a:schemeClr val="accent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A394577-E224-EDC3-CDD9-A052914B58F7}"/>
              </a:ext>
            </a:extLst>
          </p:cNvPr>
          <p:cNvSpPr txBox="1"/>
          <p:nvPr/>
        </p:nvSpPr>
        <p:spPr>
          <a:xfrm>
            <a:off x="1281364" y="2913474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4C54"/>
                </a:solidFill>
                <a:latin typeface="+mn-ea"/>
                <a:ea typeface="+mn-ea"/>
                <a:cs typeface="Times New Roman" panose="02020603050405020304" pitchFamily="18" charset="0"/>
              </a:rPr>
              <a:t>速度波动</a:t>
            </a:r>
            <a:endParaRPr lang="zh-CN" altLang="en-US" dirty="0">
              <a:solidFill>
                <a:srgbClr val="004C54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EE9E977-3EEE-9A56-1E2E-39904093C7C5}"/>
              </a:ext>
            </a:extLst>
          </p:cNvPr>
          <p:cNvSpPr txBox="1"/>
          <p:nvPr/>
        </p:nvSpPr>
        <p:spPr>
          <a:xfrm>
            <a:off x="1281364" y="4227979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子区划分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6F6D644-14C5-7982-CDA7-7AEB34611144}"/>
              </a:ext>
            </a:extLst>
          </p:cNvPr>
          <p:cNvSpPr txBox="1"/>
          <p:nvPr/>
        </p:nvSpPr>
        <p:spPr>
          <a:xfrm>
            <a:off x="1281364" y="6032997"/>
            <a:ext cx="127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相序优化</a:t>
            </a:r>
          </a:p>
        </p:txBody>
      </p:sp>
      <p:sp>
        <p:nvSpPr>
          <p:cNvPr id="28" name="文本框 39">
            <a:extLst>
              <a:ext uri="{FF2B5EF4-FFF2-40B4-BE49-F238E27FC236}">
                <a16:creationId xmlns:a16="http://schemas.microsoft.com/office/drawing/2014/main" id="{E1DE4C4E-DE85-0CDF-8FC8-AEF551E68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6422" y="2170312"/>
            <a:ext cx="3502025" cy="3000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提升</a:t>
            </a:r>
            <a:r>
              <a:rPr lang="zh-CN" altLang="en-US" sz="1800" b="1" dirty="0">
                <a:solidFill>
                  <a:srgbClr val="006BBC"/>
                </a:solidFill>
                <a:latin typeface="+mn-ea"/>
                <a:ea typeface="+mn-ea"/>
                <a:cs typeface="Times New Roman" panose="02020603050405020304" pitchFamily="18" charset="0"/>
              </a:rPr>
              <a:t>通行能力</a:t>
            </a:r>
            <a:endParaRPr lang="en-US" altLang="zh-CN" sz="1800" b="1" dirty="0">
              <a:solidFill>
                <a:srgbClr val="006BBC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20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减少</a:t>
            </a:r>
            <a:r>
              <a:rPr lang="zh-CN" altLang="en-US" sz="1800" b="1" dirty="0">
                <a:solidFill>
                  <a:srgbClr val="006BBC"/>
                </a:solidFill>
                <a:latin typeface="+mn-ea"/>
                <a:ea typeface="+mn-ea"/>
                <a:cs typeface="Times New Roman" panose="02020603050405020304" pitchFamily="18" charset="0"/>
              </a:rPr>
              <a:t>延误</a:t>
            </a:r>
            <a:r>
              <a:rPr lang="zh-CN" altLang="en-US" sz="18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1800" b="1" dirty="0">
                <a:solidFill>
                  <a:srgbClr val="006BBC"/>
                </a:solidFill>
                <a:latin typeface="+mn-ea"/>
                <a:ea typeface="+mn-ea"/>
                <a:cs typeface="Times New Roman" panose="02020603050405020304" pitchFamily="18" charset="0"/>
              </a:rPr>
              <a:t>停车损耗</a:t>
            </a:r>
            <a:endParaRPr lang="en-US" altLang="zh-CN" sz="1800" b="1" dirty="0">
              <a:solidFill>
                <a:srgbClr val="006BBC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20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保障</a:t>
            </a:r>
            <a:r>
              <a:rPr lang="zh-CN" altLang="en-US" sz="1800" b="1" dirty="0">
                <a:solidFill>
                  <a:srgbClr val="006BBC"/>
                </a:solidFill>
                <a:latin typeface="+mn-ea"/>
                <a:ea typeface="+mn-ea"/>
                <a:cs typeface="Times New Roman" panose="02020603050405020304" pitchFamily="18" charset="0"/>
              </a:rPr>
              <a:t>干道顺畅</a:t>
            </a:r>
            <a:endParaRPr lang="en-US" altLang="zh-CN" sz="1800" b="1" dirty="0">
              <a:solidFill>
                <a:srgbClr val="006BBC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20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提升</a:t>
            </a:r>
            <a:r>
              <a:rPr lang="zh-CN" altLang="en-US" sz="1800" b="1" dirty="0">
                <a:solidFill>
                  <a:srgbClr val="006BBC"/>
                </a:solidFill>
                <a:latin typeface="+mn-ea"/>
                <a:ea typeface="+mn-ea"/>
                <a:cs typeface="Times New Roman" panose="02020603050405020304" pitchFamily="18" charset="0"/>
              </a:rPr>
              <a:t>公交服务水平</a:t>
            </a:r>
            <a:endParaRPr lang="en-US" altLang="zh-CN" sz="1800" b="1" dirty="0">
              <a:solidFill>
                <a:srgbClr val="006BBC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20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accent1"/>
                </a:solidFill>
                <a:latin typeface="+mn-ea"/>
                <a:ea typeface="+mn-ea"/>
                <a:cs typeface="Times New Roman" panose="02020603050405020304" pitchFamily="18" charset="0"/>
              </a:rPr>
              <a:t>增强</a:t>
            </a:r>
            <a:r>
              <a:rPr lang="zh-CN" altLang="en-US" sz="1800" b="1" dirty="0">
                <a:solidFill>
                  <a:srgbClr val="006BBC"/>
                </a:solidFill>
                <a:latin typeface="+mn-ea"/>
                <a:ea typeface="+mn-ea"/>
                <a:cs typeface="Times New Roman" panose="02020603050405020304" pitchFamily="18" charset="0"/>
              </a:rPr>
              <a:t>方案鲁棒性</a:t>
            </a:r>
            <a:endParaRPr lang="en-US" altLang="zh-CN" sz="1800" b="1" dirty="0">
              <a:solidFill>
                <a:srgbClr val="006BBC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51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27"/>
          <p:cNvSpPr txBox="1">
            <a:spLocks noChangeArrowheads="1"/>
          </p:cNvSpPr>
          <p:nvPr/>
        </p:nvSpPr>
        <p:spPr bwMode="auto">
          <a:xfrm>
            <a:off x="971600" y="642735"/>
            <a:ext cx="1627369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12291" name="Freeform 5"/>
          <p:cNvSpPr>
            <a:spLocks/>
          </p:cNvSpPr>
          <p:nvPr/>
        </p:nvSpPr>
        <p:spPr bwMode="auto">
          <a:xfrm>
            <a:off x="395288" y="625460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B5A7CC-DD59-82F3-3B56-AC07EBE24F58}"/>
              </a:ext>
            </a:extLst>
          </p:cNvPr>
          <p:cNvSpPr txBox="1"/>
          <p:nvPr/>
        </p:nvSpPr>
        <p:spPr>
          <a:xfrm>
            <a:off x="395288" y="1484784"/>
            <a:ext cx="8280400" cy="86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）如何解决流量时间波动性问题，提出适应流量波动的鲁棒性协调控制模型，生成对流量、速度更普适的信号协调方案，是本文后续需要研究的重要问题。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ACEA43-9DDE-DD6C-DE87-CB0C96473D29}"/>
              </a:ext>
            </a:extLst>
          </p:cNvPr>
          <p:cNvSpPr txBox="1"/>
          <p:nvPr/>
        </p:nvSpPr>
        <p:spPr>
          <a:xfrm>
            <a:off x="431800" y="2757784"/>
            <a:ext cx="828040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）如何实现相序方案选择和方案生成两种模式的自动选择和自动切换，提升相序优化的空间，是本文后续需要研究的重要问题。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794D0D-6E3A-AA7C-E7AB-3AE51B5DCDC3}"/>
              </a:ext>
            </a:extLst>
          </p:cNvPr>
          <p:cNvSpPr txBox="1"/>
          <p:nvPr/>
        </p:nvSpPr>
        <p:spPr>
          <a:xfrm>
            <a:off x="431800" y="3933056"/>
            <a:ext cx="828040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）针对不同速度的求解方案，如何进一步优化建模方式，提升求解速度，降低模型难度，是本文后续需要研究的重要问题。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514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25DFC20-6D68-9931-3007-B0C5A032EA30}"/>
              </a:ext>
            </a:extLst>
          </p:cNvPr>
          <p:cNvSpPr/>
          <p:nvPr/>
        </p:nvSpPr>
        <p:spPr bwMode="auto">
          <a:xfrm>
            <a:off x="-1785" y="0"/>
            <a:ext cx="9147572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9525" cap="flat" cmpd="sng" algn="ctr">
            <a:solidFill>
              <a:schemeClr val="tx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891" name="Rectangle 3"/>
          <p:cNvSpPr txBox="1">
            <a:spLocks noChangeArrowheads="1"/>
          </p:cNvSpPr>
          <p:nvPr/>
        </p:nvSpPr>
        <p:spPr bwMode="auto">
          <a:xfrm>
            <a:off x="575669" y="2800350"/>
            <a:ext cx="8046244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>
                <a:solidFill>
                  <a:srgbClr val="FFFFFF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感谢您的批评指正</a:t>
            </a:r>
          </a:p>
        </p:txBody>
      </p:sp>
      <p:sp>
        <p:nvSpPr>
          <p:cNvPr id="37892" name="TextBox 34"/>
          <p:cNvSpPr txBox="1">
            <a:spLocks noChangeArrowheads="1"/>
          </p:cNvSpPr>
          <p:nvPr/>
        </p:nvSpPr>
        <p:spPr bwMode="auto">
          <a:xfrm>
            <a:off x="4542830" y="3780772"/>
            <a:ext cx="3300413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交通信息工程及控制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893" name="TextBox 35"/>
          <p:cNvSpPr txBox="1">
            <a:spLocks noChangeArrowheads="1"/>
          </p:cNvSpPr>
          <p:nvPr/>
        </p:nvSpPr>
        <p:spPr bwMode="auto">
          <a:xfrm>
            <a:off x="2261595" y="3780772"/>
            <a:ext cx="2153840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土木与交通学院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894" name="圆角矩形 42"/>
          <p:cNvSpPr>
            <a:spLocks noChangeArrowheads="1"/>
          </p:cNvSpPr>
          <p:nvPr/>
        </p:nvSpPr>
        <p:spPr bwMode="auto">
          <a:xfrm>
            <a:off x="4666655" y="4554143"/>
            <a:ext cx="1213247" cy="33932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895" name="TextBox 43"/>
          <p:cNvSpPr txBox="1">
            <a:spLocks noChangeArrowheads="1"/>
          </p:cNvSpPr>
          <p:nvPr/>
        </p:nvSpPr>
        <p:spPr bwMode="auto">
          <a:xfrm>
            <a:off x="3456980" y="4475561"/>
            <a:ext cx="1085850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刘鹏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896" name="TextBox 44"/>
          <p:cNvSpPr txBox="1">
            <a:spLocks noChangeArrowheads="1"/>
          </p:cNvSpPr>
          <p:nvPr/>
        </p:nvSpPr>
        <p:spPr bwMode="auto">
          <a:xfrm>
            <a:off x="6003727" y="4475561"/>
            <a:ext cx="1006079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徐建闽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897" name="TextBox 45"/>
          <p:cNvSpPr txBox="1">
            <a:spLocks noChangeArrowheads="1"/>
          </p:cNvSpPr>
          <p:nvPr/>
        </p:nvSpPr>
        <p:spPr bwMode="auto">
          <a:xfrm>
            <a:off x="4702376" y="4450558"/>
            <a:ext cx="1131094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50000"/>
              </a:lnSpc>
            </a:pPr>
            <a:r>
              <a:rPr lang="zh-CN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endParaRPr lang="en-US" altLang="zh-CN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898" name="圆角矩形 46"/>
          <p:cNvSpPr>
            <a:spLocks noChangeArrowheads="1"/>
          </p:cNvSpPr>
          <p:nvPr/>
        </p:nvSpPr>
        <p:spPr bwMode="auto">
          <a:xfrm>
            <a:off x="2384227" y="4554143"/>
            <a:ext cx="1015604" cy="33932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899" name="TextBox 47"/>
          <p:cNvSpPr txBox="1">
            <a:spLocks noChangeArrowheads="1"/>
          </p:cNvSpPr>
          <p:nvPr/>
        </p:nvSpPr>
        <p:spPr bwMode="auto">
          <a:xfrm>
            <a:off x="2419947" y="4450558"/>
            <a:ext cx="979885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50000"/>
              </a:lnSpc>
            </a:pPr>
            <a:r>
              <a:rPr lang="zh-CN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endParaRPr lang="en-US" altLang="zh-CN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900" name="Rectangle 5"/>
          <p:cNvSpPr>
            <a:spLocks noChangeArrowheads="1"/>
          </p:cNvSpPr>
          <p:nvPr/>
        </p:nvSpPr>
        <p:spPr bwMode="auto">
          <a:xfrm>
            <a:off x="-1785" y="5453065"/>
            <a:ext cx="9147572" cy="3095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4C54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00D27-5C39-931D-DEA0-D4D3EE866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626" y="397927"/>
            <a:ext cx="5143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27">
            <a:extLst>
              <a:ext uri="{FF2B5EF4-FFF2-40B4-BE49-F238E27FC236}">
                <a16:creationId xmlns:a16="http://schemas.microsoft.com/office/drawing/2014/main" id="{D83CC999-3521-553A-9D6B-D85144F4E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87239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1957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干道分割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5A16B0-79EC-166D-4B27-410876EAAAC8}"/>
              </a:ext>
            </a:extLst>
          </p:cNvPr>
          <p:cNvSpPr txBox="1"/>
          <p:nvPr/>
        </p:nvSpPr>
        <p:spPr>
          <a:xfrm>
            <a:off x="467544" y="1711618"/>
            <a:ext cx="8208144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目前研究使用子区划分解决长干道协调无法协调问题，常见的子区划分方法包含：关联度模型和自动划分方法。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CF1AAAC-9873-0F81-AE11-50B4106F7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689821"/>
              </p:ext>
            </p:extLst>
          </p:nvPr>
        </p:nvGraphicFramePr>
        <p:xfrm>
          <a:off x="431415" y="2680597"/>
          <a:ext cx="8280401" cy="30600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64344">
                  <a:extLst>
                    <a:ext uri="{9D8B030D-6E8A-4147-A177-3AD203B41FA5}">
                      <a16:colId xmlns:a16="http://schemas.microsoft.com/office/drawing/2014/main" val="1266299073"/>
                    </a:ext>
                  </a:extLst>
                </a:gridCol>
                <a:gridCol w="1548049">
                  <a:extLst>
                    <a:ext uri="{9D8B030D-6E8A-4147-A177-3AD203B41FA5}">
                      <a16:colId xmlns:a16="http://schemas.microsoft.com/office/drawing/2014/main" val="2294261971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545411473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4025758123"/>
                    </a:ext>
                  </a:extLst>
                </a:gridCol>
                <a:gridCol w="1043472">
                  <a:extLst>
                    <a:ext uri="{9D8B030D-6E8A-4147-A177-3AD203B41FA5}">
                      <a16:colId xmlns:a16="http://schemas.microsoft.com/office/drawing/2014/main" val="72772656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b="1" kern="100" dirty="0">
                          <a:solidFill>
                            <a:schemeClr val="accent2"/>
                          </a:solidFill>
                          <a:effectLst/>
                          <a:latin typeface="+mn-ea"/>
                          <a:ea typeface="+mn-ea"/>
                        </a:rPr>
                        <a:t>研究领域</a:t>
                      </a:r>
                      <a:endParaRPr lang="zh-CN" sz="1400" b="1" kern="100" dirty="0">
                        <a:solidFill>
                          <a:schemeClr val="accent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183" marR="45183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b="1" kern="100" dirty="0">
                          <a:solidFill>
                            <a:schemeClr val="accent2"/>
                          </a:solidFill>
                          <a:effectLst/>
                          <a:latin typeface="+mn-ea"/>
                          <a:ea typeface="+mn-ea"/>
                        </a:rPr>
                        <a:t>研究对象</a:t>
                      </a:r>
                      <a:endParaRPr lang="zh-CN" sz="1400" b="1" kern="100" dirty="0">
                        <a:solidFill>
                          <a:schemeClr val="accent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183" marR="45183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b="1" kern="100" dirty="0">
                          <a:solidFill>
                            <a:schemeClr val="accent2"/>
                          </a:solidFill>
                          <a:effectLst/>
                          <a:latin typeface="+mn-ea"/>
                          <a:ea typeface="+mn-ea"/>
                        </a:rPr>
                        <a:t>已有研究</a:t>
                      </a:r>
                      <a:endParaRPr lang="zh-CN" sz="1400" b="1" kern="100" dirty="0">
                        <a:solidFill>
                          <a:schemeClr val="accent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183" marR="45183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b="1" kern="100" dirty="0">
                          <a:solidFill>
                            <a:schemeClr val="accent2"/>
                          </a:solidFill>
                          <a:effectLst/>
                          <a:latin typeface="+mn-ea"/>
                          <a:ea typeface="+mn-ea"/>
                        </a:rPr>
                        <a:t>缺陷</a:t>
                      </a:r>
                      <a:endParaRPr lang="zh-CN" sz="1400" b="1" kern="100" dirty="0">
                        <a:solidFill>
                          <a:schemeClr val="accent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183" marR="45183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b="1" kern="100" dirty="0">
                          <a:solidFill>
                            <a:schemeClr val="accent2"/>
                          </a:solidFill>
                          <a:effectLst/>
                          <a:latin typeface="+mn-ea"/>
                          <a:ea typeface="+mn-ea"/>
                        </a:rPr>
                        <a:t>本研究</a:t>
                      </a:r>
                      <a:endParaRPr lang="zh-CN" sz="1400" b="1" kern="100" dirty="0">
                        <a:solidFill>
                          <a:schemeClr val="accent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183" marR="45183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801833"/>
                  </a:ext>
                </a:extLst>
              </a:tr>
              <a:tr h="612000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25000"/>
                        </a:lnSpc>
                      </a:pPr>
                      <a:r>
                        <a:rPr lang="zh-CN" sz="1400" kern="10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离线划分</a:t>
                      </a:r>
                      <a:endParaRPr lang="zh-CN" sz="1400" kern="10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183" marR="45183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静态划分</a:t>
                      </a:r>
                      <a:endParaRPr lang="zh-CN" sz="140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183" marR="45183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根据静态交通流量、交叉口间距、信号配时求解关联度</a:t>
                      </a:r>
                      <a:endParaRPr lang="zh-CN" sz="140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183" marR="45183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25000"/>
                        </a:lnSpc>
                      </a:pPr>
                      <a:r>
                        <a:rPr lang="zh-CN" sz="1400" b="1" kern="100" dirty="0">
                          <a:solidFill>
                            <a:srgbClr val="195759"/>
                          </a:solidFill>
                          <a:effectLst/>
                          <a:latin typeface="+mn-ea"/>
                          <a:ea typeface="+mn-ea"/>
                        </a:rPr>
                        <a:t>未考虑子区划结果对协调控制的影响</a:t>
                      </a:r>
                      <a:endParaRPr lang="zh-CN" sz="1400" b="1" kern="100" dirty="0">
                        <a:solidFill>
                          <a:srgbClr val="195759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183" marR="45183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采用自动划分方法构建</a:t>
                      </a:r>
                      <a:endParaRPr lang="zh-CN" sz="140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183" marR="45183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4343099"/>
                  </a:ext>
                </a:extLst>
              </a:tr>
              <a:tr h="612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动态划分</a:t>
                      </a:r>
                      <a:endParaRPr lang="zh-CN" sz="140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183" marR="45183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根据道路实际情况实时完成子区合并和划分</a:t>
                      </a:r>
                      <a:endParaRPr lang="zh-CN" sz="140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183" marR="45183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118933"/>
                  </a:ext>
                </a:extLst>
              </a:tr>
              <a:tr h="612000"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25000"/>
                        </a:lnSpc>
                      </a:pPr>
                      <a:r>
                        <a:rPr lang="zh-CN" sz="1400" kern="10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自动划分</a:t>
                      </a:r>
                      <a:endParaRPr lang="zh-CN" sz="1400" kern="10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183" marR="45183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5000"/>
                        </a:lnSpc>
                      </a:pPr>
                      <a:r>
                        <a:rPr lang="zh-CN" sz="1400" kern="10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带宽最大</a:t>
                      </a:r>
                      <a:endParaRPr lang="zh-CN" sz="1400" kern="10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183" marR="45183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采用子区或干道带宽作为控制目标</a:t>
                      </a:r>
                      <a:endParaRPr lang="zh-CN" sz="140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183" marR="45183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25000"/>
                        </a:lnSpc>
                      </a:pPr>
                      <a:r>
                        <a:rPr lang="zh-CN" altLang="en-US" sz="1400" b="1" kern="100" dirty="0">
                          <a:solidFill>
                            <a:srgbClr val="195759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未考虑混合车流路径冲突问题</a:t>
                      </a:r>
                      <a:r>
                        <a:rPr lang="zh-CN" sz="140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和速度扰动的影响</a:t>
                      </a:r>
                      <a:endParaRPr lang="zh-CN" sz="140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183" marR="45183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algn="l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研究速度扰动下的多股车流绿波优化</a:t>
                      </a:r>
                      <a:endParaRPr lang="zh-CN" sz="140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183" marR="45183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62543"/>
                  </a:ext>
                </a:extLst>
              </a:tr>
              <a:tr h="612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综合目标</a:t>
                      </a:r>
                      <a:endParaRPr lang="zh-CN" sz="140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183" marR="45183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构建流量、延误、带宽等多维控制目标</a:t>
                      </a:r>
                      <a:endParaRPr lang="zh-CN" sz="140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183" marR="45183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027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15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27">
            <a:extLst>
              <a:ext uri="{FF2B5EF4-FFF2-40B4-BE49-F238E27FC236}">
                <a16:creationId xmlns:a16="http://schemas.microsoft.com/office/drawing/2014/main" id="{D83CC999-3521-553A-9D6B-D85144F4E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87239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1957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速度波动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88D391D-7765-BB9A-20D2-9564744D3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182040"/>
              </p:ext>
            </p:extLst>
          </p:nvPr>
        </p:nvGraphicFramePr>
        <p:xfrm>
          <a:off x="405638" y="2492896"/>
          <a:ext cx="8293885" cy="2556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599">
                  <a:extLst>
                    <a:ext uri="{9D8B030D-6E8A-4147-A177-3AD203B41FA5}">
                      <a16:colId xmlns:a16="http://schemas.microsoft.com/office/drawing/2014/main" val="4613545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3407549454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507700128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1117863735"/>
                    </a:ext>
                  </a:extLst>
                </a:gridCol>
                <a:gridCol w="1410638">
                  <a:extLst>
                    <a:ext uri="{9D8B030D-6E8A-4147-A177-3AD203B41FA5}">
                      <a16:colId xmlns:a16="http://schemas.microsoft.com/office/drawing/2014/main" val="92863907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2"/>
                          </a:solidFill>
                          <a:effectLst/>
                          <a:latin typeface="+mn-ea"/>
                          <a:ea typeface="+mn-ea"/>
                        </a:rPr>
                        <a:t>研究领域</a:t>
                      </a:r>
                      <a:endParaRPr lang="zh-CN" sz="1400" kern="100" dirty="0">
                        <a:solidFill>
                          <a:schemeClr val="accent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168" marR="57168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2"/>
                          </a:solidFill>
                          <a:effectLst/>
                          <a:latin typeface="+mn-ea"/>
                          <a:ea typeface="+mn-ea"/>
                        </a:rPr>
                        <a:t>研究对象</a:t>
                      </a:r>
                      <a:endParaRPr lang="zh-CN" sz="1400" kern="100" dirty="0">
                        <a:solidFill>
                          <a:schemeClr val="accent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168" marR="57168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2"/>
                          </a:solidFill>
                          <a:effectLst/>
                          <a:latin typeface="+mn-ea"/>
                          <a:ea typeface="+mn-ea"/>
                        </a:rPr>
                        <a:t>已有研究</a:t>
                      </a:r>
                      <a:endParaRPr lang="zh-CN" sz="1400" kern="100" dirty="0">
                        <a:solidFill>
                          <a:schemeClr val="accent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168" marR="57168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2"/>
                          </a:solidFill>
                          <a:effectLst/>
                          <a:latin typeface="+mn-ea"/>
                          <a:ea typeface="+mn-ea"/>
                        </a:rPr>
                        <a:t>缺陷</a:t>
                      </a:r>
                      <a:endParaRPr lang="zh-CN" sz="1400" kern="100" dirty="0">
                        <a:solidFill>
                          <a:schemeClr val="accent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168" marR="57168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2"/>
                          </a:solidFill>
                          <a:effectLst/>
                          <a:latin typeface="+mn-ea"/>
                          <a:ea typeface="+mn-ea"/>
                        </a:rPr>
                        <a:t>本研究</a:t>
                      </a:r>
                      <a:endParaRPr lang="zh-CN" sz="1400" kern="100" dirty="0">
                        <a:solidFill>
                          <a:schemeClr val="accent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168" marR="57168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815232"/>
                  </a:ext>
                </a:extLst>
              </a:tr>
              <a:tr h="612000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b="0" kern="10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速度波动</a:t>
                      </a:r>
                      <a:endParaRPr lang="zh-CN" sz="1400" b="0" kern="10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168" marR="57168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b="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单一速度</a:t>
                      </a:r>
                      <a:endParaRPr lang="zh-CN" sz="1400" b="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168" marR="57168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5000"/>
                        </a:lnSpc>
                      </a:pPr>
                      <a:r>
                        <a:rPr lang="zh-CN" sz="1400" b="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采用统计或预测速度作为信号协调参数</a:t>
                      </a:r>
                      <a:endParaRPr lang="zh-CN" sz="1400" b="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168" marR="57168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25000"/>
                        </a:lnSpc>
                      </a:pPr>
                      <a:r>
                        <a:rPr lang="zh-CN" altLang="en-US" sz="1400" b="1" kern="100" dirty="0">
                          <a:solidFill>
                            <a:srgbClr val="195759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未考虑车辆速度分布特性</a:t>
                      </a:r>
                    </a:p>
                  </a:txBody>
                  <a:tcPr marL="57168" marR="57168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25000"/>
                        </a:lnSpc>
                      </a:pPr>
                      <a:r>
                        <a:rPr lang="zh-CN" sz="1400" b="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研究符合速度分布特性的快速求解方法。</a:t>
                      </a:r>
                      <a:endParaRPr lang="zh-CN" sz="1400" b="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168" marR="57168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437267"/>
                  </a:ext>
                </a:extLst>
              </a:tr>
              <a:tr h="612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b="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速度波动</a:t>
                      </a:r>
                      <a:endParaRPr lang="zh-CN" sz="1400" b="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168" marR="57168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5000"/>
                        </a:lnSpc>
                      </a:pPr>
                      <a:r>
                        <a:rPr lang="zh-CN" sz="1400" b="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以队首或队尾车辆不受阻构建协调控制模型</a:t>
                      </a:r>
                      <a:endParaRPr lang="zh-CN" sz="1400" b="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168" marR="57168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76420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b="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动态车速引导</a:t>
                      </a:r>
                      <a:endParaRPr lang="zh-CN" sz="1400" b="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168" marR="57168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b="0" kern="10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智能网联</a:t>
                      </a:r>
                      <a:endParaRPr lang="zh-CN" sz="1400" b="0" kern="10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168" marR="57168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5000"/>
                        </a:lnSpc>
                      </a:pPr>
                      <a:r>
                        <a:rPr lang="zh-CN" sz="1400" b="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利用实时通信，完成速度引导和信号控制的协调</a:t>
                      </a:r>
                      <a:endParaRPr lang="zh-CN" sz="1400" b="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168" marR="57168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5000"/>
                        </a:lnSpc>
                      </a:pPr>
                      <a:r>
                        <a:rPr lang="zh-CN" sz="1400" b="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实时通信困难，普及难度大</a:t>
                      </a:r>
                      <a:endParaRPr lang="zh-CN" sz="1400" b="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168" marR="57168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en-US" sz="1400" b="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zh-CN" sz="1400" b="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168" marR="57168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792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63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27">
            <a:extLst>
              <a:ext uri="{FF2B5EF4-FFF2-40B4-BE49-F238E27FC236}">
                <a16:creationId xmlns:a16="http://schemas.microsoft.com/office/drawing/2014/main" id="{D83CC999-3521-553A-9D6B-D85144F4E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87239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1957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公交优先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B4FF45E-AD75-DC03-F839-B4E731C65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99657"/>
              </p:ext>
            </p:extLst>
          </p:nvPr>
        </p:nvGraphicFramePr>
        <p:xfrm>
          <a:off x="395288" y="2348880"/>
          <a:ext cx="8280399" cy="306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8400">
                  <a:extLst>
                    <a:ext uri="{9D8B030D-6E8A-4147-A177-3AD203B41FA5}">
                      <a16:colId xmlns:a16="http://schemas.microsoft.com/office/drawing/2014/main" val="302495969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965815351"/>
                    </a:ext>
                  </a:extLst>
                </a:gridCol>
                <a:gridCol w="2911720">
                  <a:extLst>
                    <a:ext uri="{9D8B030D-6E8A-4147-A177-3AD203B41FA5}">
                      <a16:colId xmlns:a16="http://schemas.microsoft.com/office/drawing/2014/main" val="3821630759"/>
                    </a:ext>
                  </a:extLst>
                </a:gridCol>
                <a:gridCol w="1264744">
                  <a:extLst>
                    <a:ext uri="{9D8B030D-6E8A-4147-A177-3AD203B41FA5}">
                      <a16:colId xmlns:a16="http://schemas.microsoft.com/office/drawing/2014/main" val="2124060132"/>
                    </a:ext>
                  </a:extLst>
                </a:gridCol>
                <a:gridCol w="1007343">
                  <a:extLst>
                    <a:ext uri="{9D8B030D-6E8A-4147-A177-3AD203B41FA5}">
                      <a16:colId xmlns:a16="http://schemas.microsoft.com/office/drawing/2014/main" val="3097169664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2"/>
                          </a:solidFill>
                          <a:effectLst/>
                          <a:latin typeface="+mn-ea"/>
                          <a:ea typeface="+mn-ea"/>
                        </a:rPr>
                        <a:t>研究领域</a:t>
                      </a:r>
                      <a:endParaRPr lang="zh-CN" sz="1400" kern="100" dirty="0">
                        <a:solidFill>
                          <a:schemeClr val="accent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862" marR="58862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575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2"/>
                          </a:solidFill>
                          <a:effectLst/>
                          <a:latin typeface="+mn-ea"/>
                          <a:ea typeface="+mn-ea"/>
                        </a:rPr>
                        <a:t>研究对象</a:t>
                      </a:r>
                      <a:endParaRPr lang="zh-CN" sz="1400" kern="100" dirty="0">
                        <a:solidFill>
                          <a:schemeClr val="accent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862" marR="58862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575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2"/>
                          </a:solidFill>
                          <a:effectLst/>
                          <a:latin typeface="+mn-ea"/>
                          <a:ea typeface="+mn-ea"/>
                        </a:rPr>
                        <a:t>已有研究</a:t>
                      </a:r>
                      <a:endParaRPr lang="zh-CN" sz="1400" kern="100" dirty="0">
                        <a:solidFill>
                          <a:schemeClr val="accent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862" marR="58862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575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2"/>
                          </a:solidFill>
                          <a:effectLst/>
                          <a:latin typeface="+mn-ea"/>
                          <a:ea typeface="+mn-ea"/>
                        </a:rPr>
                        <a:t>缺陷</a:t>
                      </a:r>
                      <a:endParaRPr lang="zh-CN" sz="1400" kern="100" dirty="0">
                        <a:solidFill>
                          <a:schemeClr val="accent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862" marR="58862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575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2"/>
                          </a:solidFill>
                          <a:effectLst/>
                          <a:latin typeface="+mn-ea"/>
                          <a:ea typeface="+mn-ea"/>
                        </a:rPr>
                        <a:t>本研究</a:t>
                      </a:r>
                      <a:endParaRPr lang="zh-CN" sz="1400" kern="100" dirty="0">
                        <a:solidFill>
                          <a:schemeClr val="accent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862" marR="58862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57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706867"/>
                  </a:ext>
                </a:extLst>
              </a:tr>
              <a:tr h="612000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主动信号优先</a:t>
                      </a:r>
                      <a:endParaRPr lang="zh-CN" sz="140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862" marR="58862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优化对象</a:t>
                      </a:r>
                      <a:endParaRPr lang="zh-CN" sz="140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862" marR="58862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根据时刻表优化公交到达和车头时距</a:t>
                      </a:r>
                      <a:endParaRPr lang="zh-CN" sz="140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862" marR="58862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25000"/>
                        </a:lnSpc>
                      </a:pPr>
                      <a:r>
                        <a:rPr lang="zh-CN" sz="1400" kern="10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高饱和公交流量下频繁响应</a:t>
                      </a:r>
                      <a:endParaRPr lang="zh-CN" sz="1400" kern="10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862" marR="58862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25000"/>
                        </a:lnSpc>
                      </a:pPr>
                      <a:r>
                        <a:rPr lang="en-US" sz="1400" kern="10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zh-CN" sz="1400" kern="10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862" marR="58862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388022"/>
                  </a:ext>
                </a:extLst>
              </a:tr>
              <a:tr h="612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kern="10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控制目标</a:t>
                      </a:r>
                      <a:endParaRPr lang="zh-CN" sz="1400" kern="10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862" marR="58862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以乘客延误、等待时间和停车次数为优化目标</a:t>
                      </a:r>
                      <a:endParaRPr lang="zh-CN" sz="140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862" marR="58862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866228"/>
                  </a:ext>
                </a:extLst>
              </a:tr>
              <a:tr h="612000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动态车速引导</a:t>
                      </a:r>
                      <a:endParaRPr lang="zh-CN" sz="140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862" marR="58862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kern="10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带宽</a:t>
                      </a:r>
                      <a:endParaRPr lang="zh-CN" sz="1400" kern="10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862" marR="58862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最大化干道带宽</a:t>
                      </a:r>
                      <a:endParaRPr lang="zh-CN" sz="140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862" marR="58862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25000"/>
                        </a:lnSpc>
                      </a:pPr>
                      <a:r>
                        <a:rPr lang="zh-CN" altLang="en-US" sz="1400" b="1" kern="100" dirty="0">
                          <a:solidFill>
                            <a:srgbClr val="195759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没有考虑下游公交车站溢出风险</a:t>
                      </a:r>
                    </a:p>
                  </a:txBody>
                  <a:tcPr marL="58862" marR="58862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研究带溢流防控的公交协调控制方案</a:t>
                      </a:r>
                      <a:endParaRPr lang="zh-CN" sz="140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862" marR="58862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4628305"/>
                  </a:ext>
                </a:extLst>
              </a:tr>
              <a:tr h="612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延误</a:t>
                      </a:r>
                      <a:endParaRPr lang="zh-CN" sz="140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862" marR="58862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以乘客延误或人均延误为控制目标</a:t>
                      </a:r>
                      <a:endParaRPr lang="zh-CN" sz="140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862" marR="58862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59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44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27">
            <a:extLst>
              <a:ext uri="{FF2B5EF4-FFF2-40B4-BE49-F238E27FC236}">
                <a16:creationId xmlns:a16="http://schemas.microsoft.com/office/drawing/2014/main" id="{D83CC999-3521-553A-9D6B-D85144F4E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87239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1957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混合车流路径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89FA851-3282-61AA-7B3B-4488AF050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872569"/>
              </p:ext>
            </p:extLst>
          </p:nvPr>
        </p:nvGraphicFramePr>
        <p:xfrm>
          <a:off x="394520" y="2132856"/>
          <a:ext cx="8281168" cy="3672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8400">
                  <a:extLst>
                    <a:ext uri="{9D8B030D-6E8A-4147-A177-3AD203B41FA5}">
                      <a16:colId xmlns:a16="http://schemas.microsoft.com/office/drawing/2014/main" val="2751206582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1049403216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44996497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795043939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8309187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2"/>
                          </a:solidFill>
                          <a:effectLst/>
                          <a:latin typeface="+mn-ea"/>
                          <a:ea typeface="+mn-ea"/>
                        </a:rPr>
                        <a:t>研究领域</a:t>
                      </a:r>
                      <a:endParaRPr lang="zh-CN" sz="1400" kern="100" dirty="0">
                        <a:solidFill>
                          <a:schemeClr val="accent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941" marR="57941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575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2"/>
                          </a:solidFill>
                          <a:effectLst/>
                          <a:latin typeface="+mn-ea"/>
                          <a:ea typeface="+mn-ea"/>
                        </a:rPr>
                        <a:t>研究对象</a:t>
                      </a:r>
                      <a:endParaRPr lang="zh-CN" sz="1400" kern="100" dirty="0">
                        <a:solidFill>
                          <a:schemeClr val="accent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941" marR="57941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575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2"/>
                          </a:solidFill>
                          <a:effectLst/>
                          <a:latin typeface="+mn-ea"/>
                          <a:ea typeface="+mn-ea"/>
                        </a:rPr>
                        <a:t>已有研究</a:t>
                      </a:r>
                      <a:endParaRPr lang="zh-CN" sz="1400" kern="100" dirty="0">
                        <a:solidFill>
                          <a:schemeClr val="accent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941" marR="57941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575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2"/>
                          </a:solidFill>
                          <a:effectLst/>
                          <a:latin typeface="+mn-ea"/>
                          <a:ea typeface="+mn-ea"/>
                        </a:rPr>
                        <a:t>缺陷</a:t>
                      </a:r>
                      <a:endParaRPr lang="zh-CN" sz="1400" kern="100" dirty="0">
                        <a:solidFill>
                          <a:schemeClr val="accent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941" marR="57941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5759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solidFill>
                            <a:schemeClr val="accent2"/>
                          </a:solidFill>
                          <a:effectLst/>
                          <a:latin typeface="+mn-ea"/>
                          <a:ea typeface="+mn-ea"/>
                        </a:rPr>
                        <a:t>本研究</a:t>
                      </a:r>
                      <a:endParaRPr lang="zh-CN" sz="1400" kern="100" dirty="0">
                        <a:solidFill>
                          <a:schemeClr val="accent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941" marR="57941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57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112780"/>
                  </a:ext>
                </a:extLst>
              </a:tr>
              <a:tr h="612000">
                <a:tc rowSpan="3"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b="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单股车流绿波</a:t>
                      </a:r>
                      <a:endParaRPr lang="zh-CN" sz="1400" b="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941" marR="57941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b="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数解法</a:t>
                      </a:r>
                      <a:endParaRPr lang="zh-CN" sz="1400" b="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941" marR="57941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5000"/>
                        </a:lnSpc>
                      </a:pPr>
                      <a:r>
                        <a:rPr lang="zh-CN" sz="1400" b="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以实际交叉口的间距与理想交叉口的间距，优化相位差</a:t>
                      </a:r>
                      <a:endParaRPr lang="zh-CN" sz="1400" b="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941" marR="57941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25000"/>
                        </a:lnSpc>
                      </a:pPr>
                      <a:r>
                        <a:rPr lang="zh-CN" altLang="en-US" sz="1400" b="1" kern="100" dirty="0">
                          <a:solidFill>
                            <a:srgbClr val="195759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无法满足多股冲突路径带宽需求</a:t>
                      </a:r>
                    </a:p>
                  </a:txBody>
                  <a:tcPr marL="57941" marR="57941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en-US" sz="1400" b="0" kern="10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zh-CN" sz="1400" b="0" kern="10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941" marR="57941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815535"/>
                  </a:ext>
                </a:extLst>
              </a:tr>
              <a:tr h="612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b="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模型法</a:t>
                      </a:r>
                      <a:endParaRPr lang="zh-CN" sz="1400" b="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941" marR="57941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5000"/>
                        </a:lnSpc>
                      </a:pPr>
                      <a:r>
                        <a:rPr lang="zh-CN" sz="1400" b="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使用</a:t>
                      </a:r>
                      <a:r>
                        <a:rPr lang="en-US" sz="1400" b="0" kern="100" dirty="0" err="1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Maxband</a:t>
                      </a:r>
                      <a:r>
                        <a:rPr lang="zh-CN" sz="1400" b="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或</a:t>
                      </a:r>
                      <a:r>
                        <a:rPr lang="en-US" sz="1400" b="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Multiband</a:t>
                      </a:r>
                      <a:r>
                        <a:rPr lang="zh-CN" sz="1400" b="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模型求解带宽</a:t>
                      </a:r>
                      <a:endParaRPr lang="zh-CN" sz="1400" b="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941" marR="57941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en-US" sz="1400" b="0" kern="10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zh-CN" sz="1400" b="0" kern="10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941" marR="57941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870438"/>
                  </a:ext>
                </a:extLst>
              </a:tr>
              <a:tr h="612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b="0" kern="10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左转清空时间</a:t>
                      </a:r>
                      <a:endParaRPr lang="zh-CN" sz="1400" b="0" kern="10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941" marR="57941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5000"/>
                        </a:lnSpc>
                      </a:pPr>
                      <a:r>
                        <a:rPr lang="zh-CN" sz="1400" b="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分析支路驶入驶出对协调的影响</a:t>
                      </a:r>
                      <a:endParaRPr lang="zh-CN" sz="1400" b="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941" marR="57941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en-US" sz="1400" b="0" kern="10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zh-CN" sz="1400" b="0" kern="10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941" marR="57941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2291265"/>
                  </a:ext>
                </a:extLst>
              </a:tr>
              <a:tr h="612000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b="0" kern="10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混合车流路径绿波</a:t>
                      </a:r>
                      <a:endParaRPr lang="zh-CN" sz="1400" b="0" kern="10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941" marR="57941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b="0" kern="10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混合路径优化</a:t>
                      </a:r>
                      <a:endParaRPr lang="zh-CN" sz="1400" b="0" kern="10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941" marR="57941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5000"/>
                        </a:lnSpc>
                      </a:pPr>
                      <a:r>
                        <a:rPr lang="zh-CN" sz="1400" b="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分析混合车流路径时空轨迹构建优化协调模型</a:t>
                      </a:r>
                      <a:endParaRPr lang="zh-CN" sz="1400" b="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941" marR="57941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just">
                        <a:lnSpc>
                          <a:spcPct val="125000"/>
                        </a:lnSpc>
                      </a:pPr>
                      <a:r>
                        <a:rPr lang="zh-CN" sz="1400" b="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没有考虑</a:t>
                      </a:r>
                      <a:r>
                        <a:rPr lang="zh-CN" altLang="en-US" sz="1400" b="1" kern="100" dirty="0">
                          <a:solidFill>
                            <a:srgbClr val="195759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相序优化</a:t>
                      </a:r>
                      <a:r>
                        <a:rPr lang="zh-CN" sz="1400" b="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和速度扰动</a:t>
                      </a:r>
                      <a:endParaRPr lang="zh-CN" sz="1400" b="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941" marR="57941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b="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研究相序优化下的多路径混合绿波</a:t>
                      </a:r>
                      <a:endParaRPr lang="zh-CN" sz="1400" b="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941" marR="57941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164942"/>
                  </a:ext>
                </a:extLst>
              </a:tr>
              <a:tr h="612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</a:pPr>
                      <a:r>
                        <a:rPr lang="zh-CN" sz="1400" b="0" kern="10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基于轨迹数据优化</a:t>
                      </a:r>
                      <a:endParaRPr lang="zh-CN" sz="1400" b="0" kern="10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941" marR="57941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25000"/>
                        </a:lnSpc>
                      </a:pPr>
                      <a:r>
                        <a:rPr lang="zh-CN" sz="1400" b="0" kern="100" dirty="0">
                          <a:solidFill>
                            <a:schemeClr val="accent1"/>
                          </a:solidFill>
                          <a:effectLst/>
                          <a:latin typeface="+mn-ea"/>
                          <a:ea typeface="+mn-ea"/>
                        </a:rPr>
                        <a:t>借助轨迹信息优化多路径自动选择协调优化</a:t>
                      </a:r>
                      <a:endParaRPr lang="zh-CN" sz="1400" b="0" kern="100" dirty="0">
                        <a:solidFill>
                          <a:schemeClr val="accent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7941" marR="57941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19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89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7"/>
          <p:cNvSpPr txBox="1">
            <a:spLocks noChangeArrowheads="1"/>
          </p:cNvSpPr>
          <p:nvPr/>
        </p:nvSpPr>
        <p:spPr bwMode="auto">
          <a:xfrm>
            <a:off x="971550" y="651176"/>
            <a:ext cx="1338828" cy="43858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b="1" dirty="0">
                <a:solidFill>
                  <a:srgbClr val="006BB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</a:p>
        </p:txBody>
      </p:sp>
      <p:sp>
        <p:nvSpPr>
          <p:cNvPr id="13315" name="Freeform 5"/>
          <p:cNvSpPr>
            <a:spLocks/>
          </p:cNvSpPr>
          <p:nvPr/>
        </p:nvSpPr>
        <p:spPr bwMode="auto">
          <a:xfrm>
            <a:off x="395288" y="623868"/>
            <a:ext cx="355997" cy="420290"/>
          </a:xfrm>
          <a:custGeom>
            <a:avLst/>
            <a:gdLst>
              <a:gd name="T0" fmla="*/ 99232 w 574"/>
              <a:gd name="T1" fmla="*/ 362894 h 681"/>
              <a:gd name="T2" fmla="*/ 169522 w 574"/>
              <a:gd name="T3" fmla="*/ 391695 h 681"/>
              <a:gd name="T4" fmla="*/ 321679 w 574"/>
              <a:gd name="T5" fmla="*/ 270730 h 681"/>
              <a:gd name="T6" fmla="*/ 314236 w 574"/>
              <a:gd name="T7" fmla="*/ 237815 h 681"/>
              <a:gd name="T8" fmla="*/ 324159 w 574"/>
              <a:gd name="T9" fmla="*/ 198316 h 681"/>
              <a:gd name="T10" fmla="*/ 223273 w 574"/>
              <a:gd name="T11" fmla="*/ 113559 h 681"/>
              <a:gd name="T12" fmla="*/ 179445 w 574"/>
              <a:gd name="T13" fmla="*/ 130839 h 681"/>
              <a:gd name="T14" fmla="*/ 113290 w 574"/>
              <a:gd name="T15" fmla="*/ 65008 h 681"/>
              <a:gd name="T16" fmla="*/ 179445 w 574"/>
              <a:gd name="T17" fmla="*/ 0 h 681"/>
              <a:gd name="T18" fmla="*/ 244773 w 574"/>
              <a:gd name="T19" fmla="*/ 65008 h 681"/>
              <a:gd name="T20" fmla="*/ 238985 w 574"/>
              <a:gd name="T21" fmla="*/ 92986 h 681"/>
              <a:gd name="T22" fmla="*/ 340698 w 574"/>
              <a:gd name="T23" fmla="*/ 178567 h 681"/>
              <a:gd name="T24" fmla="*/ 394449 w 574"/>
              <a:gd name="T25" fmla="*/ 157995 h 681"/>
              <a:gd name="T26" fmla="*/ 474662 w 574"/>
              <a:gd name="T27" fmla="*/ 237815 h 681"/>
              <a:gd name="T28" fmla="*/ 394449 w 574"/>
              <a:gd name="T29" fmla="*/ 317635 h 681"/>
              <a:gd name="T30" fmla="*/ 335737 w 574"/>
              <a:gd name="T31" fmla="*/ 292125 h 681"/>
              <a:gd name="T32" fmla="*/ 185234 w 574"/>
              <a:gd name="T33" fmla="*/ 412267 h 681"/>
              <a:gd name="T34" fmla="*/ 198465 w 574"/>
              <a:gd name="T35" fmla="*/ 461640 h 681"/>
              <a:gd name="T36" fmla="*/ 99232 w 574"/>
              <a:gd name="T37" fmla="*/ 560387 h 681"/>
              <a:gd name="T38" fmla="*/ 0 w 574"/>
              <a:gd name="T39" fmla="*/ 461640 h 681"/>
              <a:gd name="T40" fmla="*/ 99232 w 574"/>
              <a:gd name="T41" fmla="*/ 362894 h 68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4" h="681">
                <a:moveTo>
                  <a:pt x="120" y="441"/>
                </a:moveTo>
                <a:cubicBezTo>
                  <a:pt x="153" y="441"/>
                  <a:pt x="183" y="454"/>
                  <a:pt x="205" y="476"/>
                </a:cubicBezTo>
                <a:lnTo>
                  <a:pt x="389" y="329"/>
                </a:lnTo>
                <a:cubicBezTo>
                  <a:pt x="383" y="317"/>
                  <a:pt x="380" y="303"/>
                  <a:pt x="380" y="289"/>
                </a:cubicBezTo>
                <a:cubicBezTo>
                  <a:pt x="380" y="271"/>
                  <a:pt x="384" y="255"/>
                  <a:pt x="392" y="241"/>
                </a:cubicBezTo>
                <a:lnTo>
                  <a:pt x="270" y="138"/>
                </a:lnTo>
                <a:cubicBezTo>
                  <a:pt x="256" y="151"/>
                  <a:pt x="237" y="159"/>
                  <a:pt x="217" y="159"/>
                </a:cubicBezTo>
                <a:cubicBezTo>
                  <a:pt x="173" y="159"/>
                  <a:pt x="137" y="123"/>
                  <a:pt x="137" y="79"/>
                </a:cubicBezTo>
                <a:cubicBezTo>
                  <a:pt x="137" y="36"/>
                  <a:pt x="173" y="0"/>
                  <a:pt x="217" y="0"/>
                </a:cubicBezTo>
                <a:cubicBezTo>
                  <a:pt x="260" y="0"/>
                  <a:pt x="296" y="36"/>
                  <a:pt x="296" y="79"/>
                </a:cubicBezTo>
                <a:cubicBezTo>
                  <a:pt x="296" y="91"/>
                  <a:pt x="293" y="103"/>
                  <a:pt x="289" y="113"/>
                </a:cubicBezTo>
                <a:lnTo>
                  <a:pt x="412" y="217"/>
                </a:lnTo>
                <a:cubicBezTo>
                  <a:pt x="429" y="201"/>
                  <a:pt x="452" y="192"/>
                  <a:pt x="477" y="192"/>
                </a:cubicBezTo>
                <a:cubicBezTo>
                  <a:pt x="530" y="192"/>
                  <a:pt x="574" y="235"/>
                  <a:pt x="574" y="289"/>
                </a:cubicBezTo>
                <a:cubicBezTo>
                  <a:pt x="574" y="342"/>
                  <a:pt x="530" y="386"/>
                  <a:pt x="477" y="386"/>
                </a:cubicBezTo>
                <a:cubicBezTo>
                  <a:pt x="449" y="386"/>
                  <a:pt x="424" y="374"/>
                  <a:pt x="406" y="355"/>
                </a:cubicBezTo>
                <a:lnTo>
                  <a:pt x="224" y="501"/>
                </a:lnTo>
                <a:cubicBezTo>
                  <a:pt x="234" y="518"/>
                  <a:pt x="240" y="539"/>
                  <a:pt x="240" y="561"/>
                </a:cubicBezTo>
                <a:cubicBezTo>
                  <a:pt x="240" y="627"/>
                  <a:pt x="186" y="681"/>
                  <a:pt x="120" y="681"/>
                </a:cubicBezTo>
                <a:cubicBezTo>
                  <a:pt x="54" y="681"/>
                  <a:pt x="0" y="627"/>
                  <a:pt x="0" y="561"/>
                </a:cubicBezTo>
                <a:cubicBezTo>
                  <a:pt x="0" y="495"/>
                  <a:pt x="54" y="441"/>
                  <a:pt x="120" y="441"/>
                </a:cubicBezTo>
                <a:close/>
              </a:path>
            </a:pathLst>
          </a:custGeom>
          <a:solidFill>
            <a:srgbClr val="006BBC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6BBC"/>
              </a:solidFill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-263723" y="-884635"/>
            <a:ext cx="184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25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5783B36-C72F-C6CE-F437-5AFCEBECF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322628"/>
            <a:ext cx="809625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56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871"/>
    </mc:Choice>
    <mc:Fallback xmlns="">
      <p:transition advTm="7871"/>
    </mc:Fallback>
  </mc:AlternateContent>
</p:sld>
</file>

<file path=ppt/theme/theme1.xml><?xml version="1.0" encoding="utf-8"?>
<a:theme xmlns:a="http://schemas.openxmlformats.org/drawingml/2006/main" name="1_默认设计模板">
  <a:themeElements>
    <a:clrScheme name="">
      <a:dk1>
        <a:srgbClr val="004C54"/>
      </a:dk1>
      <a:lt1>
        <a:srgbClr val="009EB0"/>
      </a:lt1>
      <a:dk2>
        <a:srgbClr val="DDDDDD"/>
      </a:dk2>
      <a:lt2>
        <a:srgbClr val="808080"/>
      </a:lt2>
      <a:accent1>
        <a:srgbClr val="292929"/>
      </a:accent1>
      <a:accent2>
        <a:srgbClr val="FFFFFF"/>
      </a:accent2>
      <a:accent3>
        <a:srgbClr val="AACCD4"/>
      </a:accent3>
      <a:accent4>
        <a:srgbClr val="004046"/>
      </a:accent4>
      <a:accent5>
        <a:srgbClr val="ACACAC"/>
      </a:accent5>
      <a:accent6>
        <a:srgbClr val="E7E7E7"/>
      </a:accent6>
      <a:hlink>
        <a:srgbClr val="B3B3B3"/>
      </a:hlink>
      <a:folHlink>
        <a:srgbClr val="404040"/>
      </a:folHlink>
    </a:clrScheme>
    <a:fontScheme name="1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默认设计模板">
  <a:themeElements>
    <a:clrScheme name="">
      <a:dk1>
        <a:srgbClr val="004C54"/>
      </a:dk1>
      <a:lt1>
        <a:srgbClr val="009EB0"/>
      </a:lt1>
      <a:dk2>
        <a:srgbClr val="DDDDDD"/>
      </a:dk2>
      <a:lt2>
        <a:srgbClr val="808080"/>
      </a:lt2>
      <a:accent1>
        <a:srgbClr val="292929"/>
      </a:accent1>
      <a:accent2>
        <a:srgbClr val="FFFFFF"/>
      </a:accent2>
      <a:accent3>
        <a:srgbClr val="AACCD4"/>
      </a:accent3>
      <a:accent4>
        <a:srgbClr val="004046"/>
      </a:accent4>
      <a:accent5>
        <a:srgbClr val="ACACAC"/>
      </a:accent5>
      <a:accent6>
        <a:srgbClr val="E7E7E7"/>
      </a:accent6>
      <a:hlink>
        <a:srgbClr val="B3B3B3"/>
      </a:hlink>
      <a:folHlink>
        <a:srgbClr val="404040"/>
      </a:folHlink>
    </a:clrScheme>
    <a:fontScheme name="2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默认设计模板">
  <a:themeElements>
    <a:clrScheme name="">
      <a:dk1>
        <a:srgbClr val="004C54"/>
      </a:dk1>
      <a:lt1>
        <a:srgbClr val="009EB0"/>
      </a:lt1>
      <a:dk2>
        <a:srgbClr val="DDDDDD"/>
      </a:dk2>
      <a:lt2>
        <a:srgbClr val="808080"/>
      </a:lt2>
      <a:accent1>
        <a:srgbClr val="292929"/>
      </a:accent1>
      <a:accent2>
        <a:srgbClr val="FFFFFF"/>
      </a:accent2>
      <a:accent3>
        <a:srgbClr val="AACCD4"/>
      </a:accent3>
      <a:accent4>
        <a:srgbClr val="004046"/>
      </a:accent4>
      <a:accent5>
        <a:srgbClr val="ACACAC"/>
      </a:accent5>
      <a:accent6>
        <a:srgbClr val="E7E7E7"/>
      </a:accent6>
      <a:hlink>
        <a:srgbClr val="B3B3B3"/>
      </a:hlink>
      <a:folHlink>
        <a:srgbClr val="404040"/>
      </a:folHlink>
    </a:clrScheme>
    <a:fontScheme name="3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默认设计模板">
  <a:themeElements>
    <a:clrScheme name="">
      <a:dk1>
        <a:srgbClr val="004C54"/>
      </a:dk1>
      <a:lt1>
        <a:srgbClr val="009EB0"/>
      </a:lt1>
      <a:dk2>
        <a:srgbClr val="DDDDDD"/>
      </a:dk2>
      <a:lt2>
        <a:srgbClr val="808080"/>
      </a:lt2>
      <a:accent1>
        <a:srgbClr val="292929"/>
      </a:accent1>
      <a:accent2>
        <a:srgbClr val="FFFFFF"/>
      </a:accent2>
      <a:accent3>
        <a:srgbClr val="AACCD4"/>
      </a:accent3>
      <a:accent4>
        <a:srgbClr val="004046"/>
      </a:accent4>
      <a:accent5>
        <a:srgbClr val="ACACAC"/>
      </a:accent5>
      <a:accent6>
        <a:srgbClr val="E7E7E7"/>
      </a:accent6>
      <a:hlink>
        <a:srgbClr val="B3B3B3"/>
      </a:hlink>
      <a:folHlink>
        <a:srgbClr val="404040"/>
      </a:folHlink>
    </a:clrScheme>
    <a:fontScheme name="4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4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默认设计模板">
  <a:themeElements>
    <a:clrScheme name="">
      <a:dk1>
        <a:srgbClr val="004C54"/>
      </a:dk1>
      <a:lt1>
        <a:srgbClr val="009EB0"/>
      </a:lt1>
      <a:dk2>
        <a:srgbClr val="DDDDDD"/>
      </a:dk2>
      <a:lt2>
        <a:srgbClr val="808080"/>
      </a:lt2>
      <a:accent1>
        <a:srgbClr val="292929"/>
      </a:accent1>
      <a:accent2>
        <a:srgbClr val="FFFFFF"/>
      </a:accent2>
      <a:accent3>
        <a:srgbClr val="AACCD4"/>
      </a:accent3>
      <a:accent4>
        <a:srgbClr val="004046"/>
      </a:accent4>
      <a:accent5>
        <a:srgbClr val="ACACAC"/>
      </a:accent5>
      <a:accent6>
        <a:srgbClr val="E7E7E7"/>
      </a:accent6>
      <a:hlink>
        <a:srgbClr val="B3B3B3"/>
      </a:hlink>
      <a:folHlink>
        <a:srgbClr val="404040"/>
      </a:folHlink>
    </a:clrScheme>
    <a:fontScheme name="5_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5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2790</TotalTime>
  <Pages>0</Pages>
  <Words>2258</Words>
  <Characters>0</Characters>
  <Application>Microsoft Office PowerPoint</Application>
  <DocSecurity>0</DocSecurity>
  <PresentationFormat>全屏显示(4:3)</PresentationFormat>
  <Lines>0</Lines>
  <Paragraphs>322</Paragraphs>
  <Slides>41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5" baseType="lpstr">
      <vt:lpstr>微软雅黑</vt:lpstr>
      <vt:lpstr>造字工房力黑（非商用）常规体</vt:lpstr>
      <vt:lpstr>Arial</vt:lpstr>
      <vt:lpstr>Arial Black</vt:lpstr>
      <vt:lpstr>Calibri</vt:lpstr>
      <vt:lpstr>Times New Roman</vt:lpstr>
      <vt:lpstr>Wingdings</vt:lpstr>
      <vt:lpstr>1_默认设计模板</vt:lpstr>
      <vt:lpstr>2_默认设计模板</vt:lpstr>
      <vt:lpstr>3_默认设计模板</vt:lpstr>
      <vt:lpstr>4_默认设计模板</vt:lpstr>
      <vt:lpstr>5_默认设计模板</vt:lpstr>
      <vt:lpstr>Visio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2392839367@qq.com</cp:lastModifiedBy>
  <cp:revision>963</cp:revision>
  <dcterms:created xsi:type="dcterms:W3CDTF">2013-01-25T01:44:32Z</dcterms:created>
  <dcterms:modified xsi:type="dcterms:W3CDTF">2023-03-11T05:08:12Z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2052-9.1.0.5100</vt:lpwstr>
  </property>
</Properties>
</file>